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30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</p:sldIdLst>
  <p:sldSz cx="4614863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512" y="56"/>
      </p:cViewPr>
      <p:guideLst>
        <p:guide orient="horz" pos="2880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1996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microsoft.com/office/2016/11/relationships/changesInfo" Target="changesInfos/changesInfo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5ACC04E3-D75B-4305-A185-CFC2E5193936}"/>
    <pc:docChg chg="undo custSel modSld modMainMaster">
      <pc:chgData name="Tarachand Amgoth" userId="ea017c71-c3c5-459d-b04b-915c0e816ad1" providerId="ADAL" clId="{5ACC04E3-D75B-4305-A185-CFC2E5193936}" dt="2025-07-17T05:12:06.712" v="157" actId="3626"/>
      <pc:docMkLst>
        <pc:docMk/>
      </pc:docMkLst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256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6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2:20.908" v="75" actId="1036"/>
          <ac:spMkLst>
            <pc:docMk/>
            <pc:sldMk cId="0" sldId="25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6"/>
            <ac:spMk id="32" creationId="{00000000-0000-0000-0000-000000000000}"/>
          </ac:spMkLst>
        </pc:spChg>
        <pc:grpChg chg="mod">
          <ac:chgData name="Tarachand Amgoth" userId="ea017c71-c3c5-459d-b04b-915c0e816ad1" providerId="ADAL" clId="{5ACC04E3-D75B-4305-A185-CFC2E5193936}" dt="2025-07-17T05:02:30.740" v="87" actId="1036"/>
          <ac:grpSpMkLst>
            <pc:docMk/>
            <pc:sldMk cId="0" sldId="256"/>
            <ac:grpSpMk id="21" creationId="{00000000-0000-0000-0000-000000000000}"/>
          </ac:grpSpMkLst>
        </pc:gr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5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7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57"/>
            <ac:picMk id="11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57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5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8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58"/>
            <ac:picMk id="12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58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5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59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59"/>
            <ac:spMk id="5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0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0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0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3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60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0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0"/>
            <ac:spMk id="5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1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1"/>
            <ac:spMk id="5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3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2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2"/>
            <ac:spMk id="5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3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3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3"/>
            <ac:spMk id="5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4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4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4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4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4"/>
            <ac:spMk id="5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5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5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5"/>
            <ac:spMk id="5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6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6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67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7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8"/>
            <ac:spMk id="1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6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69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69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0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0"/>
            <ac:picMk id="20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0"/>
            <ac:picMk id="22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1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1"/>
            <ac:picMk id="1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1"/>
            <ac:picMk id="20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2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2"/>
            <ac:picMk id="1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2"/>
            <ac:picMk id="22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3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3"/>
            <ac:picMk id="1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3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4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4"/>
            <ac:picMk id="1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4"/>
            <ac:picMk id="21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5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5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5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6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6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6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7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7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7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7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8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8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8"/>
            <ac:picMk id="19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27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7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7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79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280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0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0"/>
            <ac:spMk id="27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28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81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5:43.564" v="105" actId="207"/>
          <ac:spMkLst>
            <pc:docMk/>
            <pc:sldMk cId="0" sldId="281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1"/>
            <ac:spMk id="2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2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2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2"/>
            <ac:picMk id="1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3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3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3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4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4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4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5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5"/>
            <ac:picMk id="1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5"/>
            <ac:picMk id="2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6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6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6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7"/>
            <ac:spMk id="2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287"/>
            <ac:picMk id="1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287"/>
            <ac:picMk id="2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8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8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89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0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1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2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3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4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5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6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7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8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8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29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299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299"/>
            <ac:spMk id="3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0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0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1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2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2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3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3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4"/>
            <ac:spMk id="3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5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05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05"/>
            <ac:picMk id="1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05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6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7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8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0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8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0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09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0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1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2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3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3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3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4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4"/>
            <ac:picMk id="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4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4"/>
            <ac:picMk id="1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4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5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5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5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6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7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7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7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8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18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18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1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19"/>
            <ac:spMk id="1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0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0"/>
            <ac:spMk id="3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3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4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1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1"/>
            <ac:spMk id="5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2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2"/>
            <ac:spMk id="5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3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3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3"/>
            <ac:spMk id="5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4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4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4"/>
            <ac:spMk id="5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5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5"/>
            <ac:spMk id="5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6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6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6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6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6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6"/>
            <ac:spMk id="5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3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7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7"/>
            <ac:spMk id="4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8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8"/>
            <ac:spMk id="4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2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9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9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29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29"/>
            <ac:spMk id="4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29"/>
            <ac:spMk id="47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33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4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0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0"/>
            <ac:spMk id="49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33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1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1"/>
            <ac:spMk id="4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4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1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6:44.137" v="111" actId="20577"/>
          <ac:spMkLst>
            <pc:docMk/>
            <pc:sldMk cId="0" sldId="331"/>
            <ac:spMk id="4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2"/>
            <ac:spMk id="2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3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4"/>
            <ac:spMk id="2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5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6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7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3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3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8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8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38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3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9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39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39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0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0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0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1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1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2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2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2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2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3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3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4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44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3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4"/>
            <ac:spMk id="3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5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45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45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6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46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46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7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47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8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48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48"/>
            <ac:picMk id="1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48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48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4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49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0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1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2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3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4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5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6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7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8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5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5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59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59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0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60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60"/>
            <ac:picMk id="12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60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1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2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3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4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5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6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7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8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6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68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6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6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68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6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69"/>
            <ac:spMk id="1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0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0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1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1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2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2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2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3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3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4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4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4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5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5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6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6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6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7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7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7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8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8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8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8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7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79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79"/>
            <ac:spMk id="3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0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80"/>
            <ac:picMk id="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80"/>
            <ac:picMk id="12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80"/>
            <ac:picMk id="1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80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1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2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3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4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5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6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7"/>
            <ac:spMk id="22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8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8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8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88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88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8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89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8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89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0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5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0"/>
            <ac:spMk id="5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1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5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1"/>
            <ac:spMk id="5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2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2"/>
            <ac:spMk id="5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2"/>
            <ac:spMk id="5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3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3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3"/>
            <ac:spMk id="5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4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4"/>
            <ac:spMk id="5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5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5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5"/>
            <ac:spMk id="5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4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6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5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6"/>
            <ac:spMk id="5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7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4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7"/>
            <ac:spMk id="4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7"/>
            <ac:spMk id="49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398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398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4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4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5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8"/>
            <ac:spMk id="5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7:37.799" v="113"/>
          <ac:spMkLst>
            <pc:docMk/>
            <pc:sldMk cId="0" sldId="398"/>
            <ac:spMk id="5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398"/>
            <ac:spMk id="5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39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39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99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399"/>
            <ac:picMk id="11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399"/>
            <ac:picMk id="1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0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1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2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3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4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5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6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7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8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0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09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0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1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2"/>
            <ac:spMk id="1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3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13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4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14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14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5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5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5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6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6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6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7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7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7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7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7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8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8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1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9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19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19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0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0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0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0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1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1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1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1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2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2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2"/>
            <ac:spMk id="3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3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3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4"/>
        </pc:sldMkLst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4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4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4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24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5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5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5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5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6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6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26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6"/>
            <ac:spMk id="3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7"/>
            <ac:spMk id="19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27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8"/>
            <ac:spMk id="19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28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28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2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2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29"/>
            <ac:picMk id="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29"/>
            <ac:picMk id="1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29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29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3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0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0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0"/>
            <ac:picMk id="15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1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1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1"/>
            <ac:picMk id="17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2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2"/>
            <ac:picMk id="1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2"/>
            <ac:picMk id="18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3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3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3"/>
            <ac:picMk id="21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4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4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4"/>
            <ac:picMk id="21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5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5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5"/>
            <ac:picMk id="16" creationId="{00000000-0000-0000-0000-000000000000}"/>
          </ac:picMkLst>
        </pc:pic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43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6"/>
            <ac:spMk id="2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6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6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3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7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37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37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3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8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3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39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0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1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2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3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4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5"/>
            <ac:spMk id="26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6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46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46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7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47"/>
            <ac:picMk id="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8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48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48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4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49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4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49"/>
            <ac:picMk id="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0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0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0"/>
            <ac:picMk id="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1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1"/>
            <ac:picMk id="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2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2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2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3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3"/>
            <ac:picMk id="20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4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4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4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5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5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5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6"/>
            <ac:spMk id="23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6"/>
            <ac:picMk id="1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6"/>
            <ac:picMk id="20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7"/>
            <ac:spMk id="2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58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5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5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8"/>
            <ac:spMk id="3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5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5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9"/>
            <ac:picMk id="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9"/>
            <ac:picMk id="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59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59"/>
            <ac:picMk id="1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0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0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0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1"/>
            <ac:spMk id="2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2"/>
            <ac:spMk id="2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2"/>
            <ac:picMk id="20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2"/>
            <ac:picMk id="2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3"/>
            <ac:spMk id="2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3"/>
            <ac:picMk id="1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3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4"/>
            <ac:spMk id="2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4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4"/>
            <ac:picMk id="22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5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5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5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6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6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6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6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7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7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7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8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8"/>
            <ac:picMk id="8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8"/>
            <ac:picMk id="1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6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69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6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69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0"/>
            <ac:spMk id="18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0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0"/>
            <ac:picMk id="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1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1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1"/>
            <ac:picMk id="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2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2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2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3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3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3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4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4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5"/>
            <ac:spMk id="14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5"/>
            <ac:picMk id="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6"/>
            <ac:spMk id="14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6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6"/>
            <ac:picMk id="11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7"/>
            <ac:spMk id="14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77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77"/>
            <ac:picMk id="12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8"/>
            <ac:spMk id="2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7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79"/>
            <ac:spMk id="2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8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8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8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80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0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480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1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2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2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2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3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3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4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4"/>
            <ac:spMk id="3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5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5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6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6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6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7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7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7"/>
            <ac:spMk id="3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488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8"/>
            <ac:spMk id="33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8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8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89"/>
            <ac:picMk id="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89"/>
            <ac:picMk id="11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89"/>
            <ac:picMk id="1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89"/>
            <ac:picMk id="18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0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0"/>
            <ac:picMk id="1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0"/>
            <ac:picMk id="19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1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1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1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2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2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2"/>
            <ac:picMk id="1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3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3"/>
            <ac:picMk id="14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3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4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4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5"/>
            <ac:spMk id="22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5"/>
            <ac:picMk id="1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5"/>
            <ac:picMk id="20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6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6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6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7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7"/>
            <ac:picMk id="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8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8"/>
            <ac:picMk id="5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49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499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499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499"/>
            <ac:picMk id="13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0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00"/>
            <ac:picMk id="7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00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1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01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01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2"/>
            <ac:spMk id="16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02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02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3"/>
            <ac:spMk id="1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2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4"/>
            <ac:spMk id="31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5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5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6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6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7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7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7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1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8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8"/>
            <ac:spMk id="2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0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09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09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0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0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1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1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2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2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3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4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5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5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5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6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6"/>
            <ac:spMk id="2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17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7"/>
            <ac:spMk id="20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8"/>
            <ac:spMk id="14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18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18"/>
            <ac:picMk id="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1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9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19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19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0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0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0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2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2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2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1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21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21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1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2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2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2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2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3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3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3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3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3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4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4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4"/>
            <ac:spMk id="34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5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5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5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5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6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6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6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6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7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27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7"/>
            <ac:spMk id="3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8"/>
            <ac:spMk id="20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28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28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2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29"/>
            <ac:spMk id="21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29"/>
            <ac:picMk id="9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29"/>
            <ac:picMk id="11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29"/>
            <ac:picMk id="14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0"/>
            <ac:spMk id="15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30"/>
            <ac:picMk id="6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30"/>
            <ac:picMk id="7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1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1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1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2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2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2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32"/>
            <ac:spMk id="29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3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4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5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6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7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8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3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39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0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0"/>
            <ac:spMk id="25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1"/>
            <ac:spMk id="19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41"/>
            <ac:picMk id="5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41"/>
            <ac:picMk id="16" creationId="{00000000-0000-0000-0000-000000000000}"/>
          </ac:picMkLst>
        </pc:pic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2"/>
            <ac:spMk id="1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3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3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4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4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4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5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5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6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6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6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6"/>
            <ac:spMk id="2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7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7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7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7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7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7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8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8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8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8"/>
            <ac:spMk id="28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49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9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9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49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2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49"/>
            <ac:spMk id="28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2:06.712" v="157" actId="3626"/>
        <pc:sldMkLst>
          <pc:docMk/>
          <pc:sldMk cId="0" sldId="550"/>
        </pc:sld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0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0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0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0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0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2:06.712" v="157" actId="3626"/>
          <ac:spMkLst>
            <pc:docMk/>
            <pc:sldMk cId="0" sldId="550"/>
            <ac:spMk id="3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0"/>
            <ac:spMk id="38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551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51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51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51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4:42.251" v="101"/>
          <ac:spMkLst>
            <pc:docMk/>
            <pc:sldMk cId="0" sldId="551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1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1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1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1"/>
            <ac:spMk id="37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552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2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2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2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2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2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0:29.873" v="140" actId="20577"/>
          <ac:spMkLst>
            <pc:docMk/>
            <pc:sldMk cId="0" sldId="552"/>
            <ac:spMk id="36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553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3"/>
            <ac:spMk id="1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3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3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3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3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3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3"/>
            <ac:spMk id="36" creationId="{00000000-0000-0000-0000-000000000000}"/>
          </ac:spMkLst>
        </pc:spChg>
      </pc:sldChg>
      <pc:sldChg chg="modSp mod">
        <pc:chgData name="Tarachand Amgoth" userId="ea017c71-c3c5-459d-b04b-915c0e816ad1" providerId="ADAL" clId="{5ACC04E3-D75B-4305-A185-CFC2E5193936}" dt="2025-07-17T05:11:59.522" v="155"/>
        <pc:sldMkLst>
          <pc:docMk/>
          <pc:sldMk cId="0" sldId="554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4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4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2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2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4"/>
            <ac:spMk id="3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4"/>
            <ac:spMk id="3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4"/>
            <ac:spMk id="3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0:49.737" v="145"/>
          <ac:spMkLst>
            <pc:docMk/>
            <pc:sldMk cId="0" sldId="554"/>
            <ac:spMk id="3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k cId="0" sldId="554"/>
            <ac:spMk id="37" creationId="{00000000-0000-0000-0000-000000000000}"/>
          </ac:spMkLst>
        </pc:spChg>
      </pc:sldChg>
      <pc:sldChg chg="modSp">
        <pc:chgData name="Tarachand Amgoth" userId="ea017c71-c3c5-459d-b04b-915c0e816ad1" providerId="ADAL" clId="{5ACC04E3-D75B-4305-A185-CFC2E5193936}" dt="2025-07-17T05:11:59.522" v="155"/>
        <pc:sldMkLst>
          <pc:docMk/>
          <pc:sldMk cId="0" sldId="555"/>
        </pc:sldMkLst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1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11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1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1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k cId="0" sldId="555"/>
            <ac:spMk id="17" creationId="{00000000-0000-0000-0000-000000000000}"/>
          </ac:spMkLst>
        </pc:spChg>
        <pc:picChg chg="mod">
          <ac:chgData name="Tarachand Amgoth" userId="ea017c71-c3c5-459d-b04b-915c0e816ad1" providerId="ADAL" clId="{5ACC04E3-D75B-4305-A185-CFC2E5193936}" dt="2025-07-17T05:11:59.522" v="155"/>
          <ac:picMkLst>
            <pc:docMk/>
            <pc:sldMk cId="0" sldId="555"/>
            <ac:picMk id="13" creationId="{00000000-0000-0000-0000-000000000000}"/>
          </ac:picMkLst>
        </pc:picChg>
        <pc:picChg chg="mod">
          <ac:chgData name="Tarachand Amgoth" userId="ea017c71-c3c5-459d-b04b-915c0e816ad1" providerId="ADAL" clId="{5ACC04E3-D75B-4305-A185-CFC2E5193936}" dt="2025-07-17T05:03:36.330" v="99"/>
          <ac:picMkLst>
            <pc:docMk/>
            <pc:sldMk cId="0" sldId="555"/>
            <ac:picMk id="14" creationId="{00000000-0000-0000-0000-000000000000}"/>
          </ac:picMkLst>
        </pc:picChg>
      </pc:sldChg>
      <pc:sldMasterChg chg="modSp modSldLayout">
        <pc:chgData name="Tarachand Amgoth" userId="ea017c71-c3c5-459d-b04b-915c0e816ad1" providerId="ADAL" clId="{5ACC04E3-D75B-4305-A185-CFC2E5193936}" dt="2025-07-17T05:11:59.522" v="155"/>
        <pc:sldMasterMkLst>
          <pc:docMk/>
          <pc:sldMasterMk cId="0" sldId="2147483648"/>
        </pc:sldMasterMkLst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17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03:36.330" v="99"/>
          <ac:spMkLst>
            <pc:docMk/>
            <pc:sldMasterMk cId="0" sldId="2147483648"/>
            <ac:spMk id="22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23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25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28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29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30" creationId="{00000000-0000-0000-0000-000000000000}"/>
          </ac:spMkLst>
        </pc:spChg>
        <pc:spChg chg="mod">
          <ac:chgData name="Tarachand Amgoth" userId="ea017c71-c3c5-459d-b04b-915c0e816ad1" providerId="ADAL" clId="{5ACC04E3-D75B-4305-A185-CFC2E5193936}" dt="2025-07-17T05:11:59.522" v="155"/>
          <ac:spMkLst>
            <pc:docMk/>
            <pc:sldMasterMk cId="0" sldId="2147483648"/>
            <ac:spMk id="31" creationId="{00000000-0000-0000-0000-000000000000}"/>
          </ac:spMkLst>
        </pc:spChg>
        <pc:sldLayoutChg chg="modSp">
          <pc:chgData name="Tarachand Amgoth" userId="ea017c71-c3c5-459d-b04b-915c0e816ad1" providerId="ADAL" clId="{5ACC04E3-D75B-4305-A185-CFC2E5193936}" dt="2025-07-17T05:11:59.522" v="155"/>
          <pc:sldLayoutMkLst>
            <pc:docMk/>
            <pc:sldMasterMk cId="0" sldId="2147483648"/>
            <pc:sldLayoutMk cId="0" sldId="2147483661"/>
          </pc:sldLayoutMkLst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</pc:sldLayoutChg>
        <pc:sldLayoutChg chg="modSp setBg">
          <pc:chgData name="Tarachand Amgoth" userId="ea017c71-c3c5-459d-b04b-915c0e816ad1" providerId="ADAL" clId="{5ACC04E3-D75B-4305-A185-CFC2E5193936}" dt="2025-07-17T05:11:59.522" v="155"/>
          <pc:sldLayoutMkLst>
            <pc:docMk/>
            <pc:sldMasterMk cId="0" sldId="2147483648"/>
            <pc:sldLayoutMk cId="0" sldId="2147483662"/>
          </pc:sldLayoutMkLst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2"/>
              <ac:spMk id="3" creationId="{00000000-0000-0000-0000-000000000000}"/>
            </ac:spMkLst>
          </pc:spChg>
        </pc:sldLayoutChg>
        <pc:sldLayoutChg chg="modSp">
          <pc:chgData name="Tarachand Amgoth" userId="ea017c71-c3c5-459d-b04b-915c0e816ad1" providerId="ADAL" clId="{5ACC04E3-D75B-4305-A185-CFC2E5193936}" dt="2025-07-17T05:11:59.522" v="155"/>
          <pc:sldLayoutMkLst>
            <pc:docMk/>
            <pc:sldMasterMk cId="0" sldId="2147483648"/>
            <pc:sldLayoutMk cId="0" sldId="2147483663"/>
          </pc:sldLayoutMkLst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Tarachand Amgoth" userId="ea017c71-c3c5-459d-b04b-915c0e816ad1" providerId="ADAL" clId="{5ACC04E3-D75B-4305-A185-CFC2E5193936}" dt="2025-07-17T05:11:59.522" v="155"/>
          <pc:sldLayoutMkLst>
            <pc:docMk/>
            <pc:sldMasterMk cId="0" sldId="2147483648"/>
            <pc:sldLayoutMk cId="0" sldId="2147483664"/>
          </pc:sldLayoutMkLst>
          <pc:spChg chg="mod">
            <ac:chgData name="Tarachand Amgoth" userId="ea017c71-c3c5-459d-b04b-915c0e816ad1" providerId="ADAL" clId="{5ACC04E3-D75B-4305-A185-CFC2E5193936}" dt="2025-07-17T05:11:59.522" v="155"/>
            <ac:spMkLst>
              <pc:docMk/>
              <pc:sldMasterMk cId="0" sldId="2147483648"/>
              <pc:sldLayoutMk cId="0" sldId="2147483664"/>
              <ac:spMk id="2" creationId="{00000000-0000-0000-0000-000000000000}"/>
            </ac:spMkLst>
          </pc:spChg>
        </pc:sldLayoutChg>
      </pc:sldMasterChg>
    </pc:docChg>
  </pc:docChgLst>
  <pc:docChgLst>
    <pc:chgData name="Tarachand Amgoth" userId="ea017c71-c3c5-459d-b04b-915c0e816ad1" providerId="ADAL" clId="{FEB34F20-B003-4C74-9F0C-390C1F416067}"/>
    <pc:docChg chg="modSld">
      <pc:chgData name="Tarachand Amgoth" userId="ea017c71-c3c5-459d-b04b-915c0e816ad1" providerId="ADAL" clId="{FEB34F20-B003-4C74-9F0C-390C1F416067}" dt="2025-07-24T05:41:29.228" v="2" actId="14100"/>
      <pc:docMkLst>
        <pc:docMk/>
      </pc:docMkLst>
      <pc:sldChg chg="modSp mod">
        <pc:chgData name="Tarachand Amgoth" userId="ea017c71-c3c5-459d-b04b-915c0e816ad1" providerId="ADAL" clId="{FEB34F20-B003-4C74-9F0C-390C1F416067}" dt="2025-07-24T05:40:16.913" v="0" actId="14100"/>
        <pc:sldMkLst>
          <pc:docMk/>
          <pc:sldMk cId="0" sldId="278"/>
        </pc:sldMkLst>
        <pc:spChg chg="mod">
          <ac:chgData name="Tarachand Amgoth" userId="ea017c71-c3c5-459d-b04b-915c0e816ad1" providerId="ADAL" clId="{FEB34F20-B003-4C74-9F0C-390C1F416067}" dt="2025-07-24T05:40:16.913" v="0" actId="14100"/>
          <ac:spMkLst>
            <pc:docMk/>
            <pc:sldMk cId="0" sldId="278"/>
            <ac:spMk id="20" creationId="{00000000-0000-0000-0000-000000000000}"/>
          </ac:spMkLst>
        </pc:spChg>
      </pc:sldChg>
      <pc:sldChg chg="modSp mod">
        <pc:chgData name="Tarachand Amgoth" userId="ea017c71-c3c5-459d-b04b-915c0e816ad1" providerId="ADAL" clId="{FEB34F20-B003-4C74-9F0C-390C1F416067}" dt="2025-07-24T05:40:42.558" v="1" actId="1076"/>
        <pc:sldMkLst>
          <pc:docMk/>
          <pc:sldMk cId="0" sldId="321"/>
        </pc:sldMkLst>
        <pc:grpChg chg="mod">
          <ac:chgData name="Tarachand Amgoth" userId="ea017c71-c3c5-459d-b04b-915c0e816ad1" providerId="ADAL" clId="{FEB34F20-B003-4C74-9F0C-390C1F416067}" dt="2025-07-24T05:40:42.558" v="1" actId="1076"/>
          <ac:grpSpMkLst>
            <pc:docMk/>
            <pc:sldMk cId="0" sldId="321"/>
            <ac:grpSpMk id="40" creationId="{00000000-0000-0000-0000-000000000000}"/>
          </ac:grpSpMkLst>
        </pc:grpChg>
      </pc:sldChg>
      <pc:sldChg chg="modSp mod">
        <pc:chgData name="Tarachand Amgoth" userId="ea017c71-c3c5-459d-b04b-915c0e816ad1" providerId="ADAL" clId="{FEB34F20-B003-4C74-9F0C-390C1F416067}" dt="2025-07-24T05:41:29.228" v="2" actId="14100"/>
        <pc:sldMkLst>
          <pc:docMk/>
          <pc:sldMk cId="0" sldId="430"/>
        </pc:sldMkLst>
        <pc:spChg chg="mod">
          <ac:chgData name="Tarachand Amgoth" userId="ea017c71-c3c5-459d-b04b-915c0e816ad1" providerId="ADAL" clId="{FEB34F20-B003-4C74-9F0C-390C1F416067}" dt="2025-07-24T05:41:29.228" v="2" actId="14100"/>
          <ac:spMkLst>
            <pc:docMk/>
            <pc:sldMk cId="0" sldId="430"/>
            <ac:spMk id="2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072801-5679-9AA6-3B3B-B685BD1C08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9285C-550B-5EE3-8013-8912F75F2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56FBF-C3B4-4757-993D-B64A5F2E811F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8F50-765D-0A1E-A745-5BD851E210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EC7B-83AB-399C-A017-F49767B739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4791D-2532-46F5-B076-EC019664A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39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972" y="45567"/>
            <a:ext cx="413557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2230" y="1938024"/>
            <a:ext cx="3230404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72" y="45567"/>
            <a:ext cx="4135578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757" y="653796"/>
            <a:ext cx="4115238" cy="169277"/>
          </a:xfr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72" y="45567"/>
            <a:ext cx="4135578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744" y="795974"/>
            <a:ext cx="20074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6654" y="795974"/>
            <a:ext cx="20074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72" y="45567"/>
            <a:ext cx="4135578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91553" y="3288537"/>
            <a:ext cx="43225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11853" y="3284575"/>
            <a:ext cx="25427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89839" y="3284575"/>
            <a:ext cx="25427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42482" y="3278225"/>
            <a:ext cx="64202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79248" y="3284575"/>
            <a:ext cx="20341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35637" y="3290925"/>
            <a:ext cx="3813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546643" y="3284575"/>
            <a:ext cx="20341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622923" y="3278224"/>
            <a:ext cx="50852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890318" y="3278224"/>
            <a:ext cx="50852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814039" y="3284575"/>
            <a:ext cx="20341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90318" y="3316325"/>
            <a:ext cx="50852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157726" y="3278225"/>
            <a:ext cx="50852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455633" y="3308705"/>
            <a:ext cx="20341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428539" y="3282210"/>
            <a:ext cx="30512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33586" y="3278225"/>
            <a:ext cx="233921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2" y="-12"/>
            <a:ext cx="4612956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72" y="45566"/>
            <a:ext cx="413557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757" y="653796"/>
            <a:ext cx="411523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9054" y="3218501"/>
            <a:ext cx="147675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745" y="3218501"/>
            <a:ext cx="10614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83153" y="3344095"/>
            <a:ext cx="2666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E0000"/>
                </a:solidFill>
                <a:latin typeface="Arial"/>
                <a:cs typeface="Arial"/>
              </a:defRPr>
            </a:lvl1pPr>
          </a:lstStyle>
          <a:p>
            <a:pPr marL="80008">
              <a:spcBef>
                <a:spcPts val="70"/>
              </a:spcBef>
            </a:pPr>
            <a:fld id="{81D60167-4931-47E6-BA6A-407CBD079E47}" type="slidenum">
              <a:rPr lang="en-IN" spc="-10" smtClean="0"/>
              <a:pPr marL="80008">
                <a:spcBef>
                  <a:spcPts val="70"/>
                </a:spcBef>
              </a:pPr>
              <a:t>‹#›</a:t>
            </a:fld>
            <a:r>
              <a:rPr lang="en-IN" spc="-70"/>
              <a:t> </a:t>
            </a:r>
            <a:r>
              <a:rPr lang="en-IN"/>
              <a:t>/</a:t>
            </a:r>
            <a:r>
              <a:rPr lang="en-IN" spc="-65"/>
              <a:t> </a:t>
            </a:r>
            <a:r>
              <a:rPr lang="en-IN" spc="-25"/>
              <a:t>96</a:t>
            </a:r>
            <a:endParaRPr lang="en-IN"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8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2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8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2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87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86.png"/><Relationship Id="rId5" Type="http://schemas.openxmlformats.org/officeDocument/2006/relationships/image" Target="../media/image480.png"/><Relationship Id="rId10" Type="http://schemas.openxmlformats.org/officeDocument/2006/relationships/image" Target="../media/image311.png"/><Relationship Id="rId4" Type="http://schemas.openxmlformats.org/officeDocument/2006/relationships/image" Target="../media/image470.png"/><Relationship Id="rId9" Type="http://schemas.openxmlformats.org/officeDocument/2006/relationships/image" Target="../media/image48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87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88.png"/><Relationship Id="rId5" Type="http://schemas.openxmlformats.org/officeDocument/2006/relationships/image" Target="../media/image480.png"/><Relationship Id="rId10" Type="http://schemas.openxmlformats.org/officeDocument/2006/relationships/image" Target="../media/image311.png"/><Relationship Id="rId4" Type="http://schemas.openxmlformats.org/officeDocument/2006/relationships/image" Target="../media/image470.png"/><Relationship Id="rId9" Type="http://schemas.openxmlformats.org/officeDocument/2006/relationships/image" Target="../media/image48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8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88.png"/><Relationship Id="rId5" Type="http://schemas.openxmlformats.org/officeDocument/2006/relationships/image" Target="../media/image480.png"/><Relationship Id="rId10" Type="http://schemas.openxmlformats.org/officeDocument/2006/relationships/image" Target="../media/image311.png"/><Relationship Id="rId4" Type="http://schemas.openxmlformats.org/officeDocument/2006/relationships/image" Target="../media/image470.png"/><Relationship Id="rId9" Type="http://schemas.openxmlformats.org/officeDocument/2006/relationships/image" Target="../media/image48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8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88.png"/><Relationship Id="rId5" Type="http://schemas.openxmlformats.org/officeDocument/2006/relationships/image" Target="../media/image480.png"/><Relationship Id="rId10" Type="http://schemas.openxmlformats.org/officeDocument/2006/relationships/image" Target="../media/image311.png"/><Relationship Id="rId4" Type="http://schemas.openxmlformats.org/officeDocument/2006/relationships/image" Target="../media/image470.png"/><Relationship Id="rId9" Type="http://schemas.openxmlformats.org/officeDocument/2006/relationships/image" Target="../media/image48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5" Type="http://schemas.openxmlformats.org/officeDocument/2006/relationships/image" Target="../media/image492.png"/><Relationship Id="rId10" Type="http://schemas.openxmlformats.org/officeDocument/2006/relationships/image" Target="../media/image497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499.png"/><Relationship Id="rId7" Type="http://schemas.openxmlformats.org/officeDocument/2006/relationships/image" Target="../media/image5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499.png"/><Relationship Id="rId7" Type="http://schemas.openxmlformats.org/officeDocument/2006/relationships/image" Target="../media/image5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499.png"/><Relationship Id="rId7" Type="http://schemas.openxmlformats.org/officeDocument/2006/relationships/image" Target="../media/image5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jpg"/><Relationship Id="rId3" Type="http://schemas.openxmlformats.org/officeDocument/2006/relationships/image" Target="../media/image499.png"/><Relationship Id="rId7" Type="http://schemas.openxmlformats.org/officeDocument/2006/relationships/image" Target="../media/image5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jpg"/><Relationship Id="rId3" Type="http://schemas.openxmlformats.org/officeDocument/2006/relationships/image" Target="../media/image499.png"/><Relationship Id="rId7" Type="http://schemas.openxmlformats.org/officeDocument/2006/relationships/image" Target="../media/image5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jpg"/><Relationship Id="rId5" Type="http://schemas.openxmlformats.org/officeDocument/2006/relationships/image" Target="../media/image512.png"/><Relationship Id="rId4" Type="http://schemas.openxmlformats.org/officeDocument/2006/relationships/image" Target="../media/image511.png"/><Relationship Id="rId9" Type="http://schemas.openxmlformats.org/officeDocument/2006/relationships/image" Target="../media/image5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7" Type="http://schemas.openxmlformats.org/officeDocument/2006/relationships/slide" Target="slide113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jp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41.png"/><Relationship Id="rId4" Type="http://schemas.openxmlformats.org/officeDocument/2006/relationships/image" Target="../media/image523.png"/><Relationship Id="rId9" Type="http://schemas.openxmlformats.org/officeDocument/2006/relationships/image" Target="../media/image540.png"/><Relationship Id="rId14" Type="http://schemas.openxmlformats.org/officeDocument/2006/relationships/image" Target="../media/image5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8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7.png"/><Relationship Id="rId2" Type="http://schemas.openxmlformats.org/officeDocument/2006/relationships/image" Target="../media/image68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42.png"/><Relationship Id="rId4" Type="http://schemas.openxmlformats.org/officeDocument/2006/relationships/image" Target="../media/image523.png"/><Relationship Id="rId9" Type="http://schemas.openxmlformats.org/officeDocument/2006/relationships/image" Target="../media/image540.png"/><Relationship Id="rId14" Type="http://schemas.openxmlformats.org/officeDocument/2006/relationships/image" Target="../media/image53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44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3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42.png"/><Relationship Id="rId4" Type="http://schemas.openxmlformats.org/officeDocument/2006/relationships/image" Target="../media/image523.png"/><Relationship Id="rId9" Type="http://schemas.openxmlformats.org/officeDocument/2006/relationships/image" Target="../media/image540.png"/><Relationship Id="rId14" Type="http://schemas.openxmlformats.org/officeDocument/2006/relationships/image" Target="../media/image53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45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3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42.png"/><Relationship Id="rId4" Type="http://schemas.openxmlformats.org/officeDocument/2006/relationships/image" Target="../media/image523.png"/><Relationship Id="rId9" Type="http://schemas.openxmlformats.org/officeDocument/2006/relationships/image" Target="../media/image540.png"/><Relationship Id="rId14" Type="http://schemas.openxmlformats.org/officeDocument/2006/relationships/image" Target="../media/image53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32.jpg"/><Relationship Id="rId3" Type="http://schemas.openxmlformats.org/officeDocument/2006/relationships/image" Target="../media/image522.png"/><Relationship Id="rId7" Type="http://schemas.openxmlformats.org/officeDocument/2006/relationships/image" Target="../media/image537.png"/><Relationship Id="rId12" Type="http://schemas.openxmlformats.org/officeDocument/2006/relationships/image" Target="../media/image545.png"/><Relationship Id="rId2" Type="http://schemas.openxmlformats.org/officeDocument/2006/relationships/image" Target="../media/image521.png"/><Relationship Id="rId16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3.png"/><Relationship Id="rId5" Type="http://schemas.openxmlformats.org/officeDocument/2006/relationships/image" Target="../media/image524.png"/><Relationship Id="rId15" Type="http://schemas.openxmlformats.org/officeDocument/2006/relationships/image" Target="../media/image547.png"/><Relationship Id="rId10" Type="http://schemas.openxmlformats.org/officeDocument/2006/relationships/image" Target="../media/image542.png"/><Relationship Id="rId4" Type="http://schemas.openxmlformats.org/officeDocument/2006/relationships/image" Target="../media/image523.png"/><Relationship Id="rId9" Type="http://schemas.openxmlformats.org/officeDocument/2006/relationships/image" Target="../media/image540.png"/><Relationship Id="rId14" Type="http://schemas.openxmlformats.org/officeDocument/2006/relationships/image" Target="../media/image54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50.png"/><Relationship Id="rId7" Type="http://schemas.openxmlformats.org/officeDocument/2006/relationships/image" Target="../media/image457.png"/><Relationship Id="rId12" Type="http://schemas.openxmlformats.org/officeDocument/2006/relationships/image" Target="../media/image557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556.png"/><Relationship Id="rId5" Type="http://schemas.openxmlformats.org/officeDocument/2006/relationships/image" Target="../media/image455.png"/><Relationship Id="rId10" Type="http://schemas.openxmlformats.org/officeDocument/2006/relationships/image" Target="../media/image555.png"/><Relationship Id="rId4" Type="http://schemas.openxmlformats.org/officeDocument/2006/relationships/image" Target="../media/image551.png"/><Relationship Id="rId9" Type="http://schemas.openxmlformats.org/officeDocument/2006/relationships/image" Target="../media/image554.jp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Relationship Id="rId9" Type="http://schemas.openxmlformats.org/officeDocument/2006/relationships/image" Target="../media/image36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Relationship Id="rId9" Type="http://schemas.openxmlformats.org/officeDocument/2006/relationships/image" Target="../media/image3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Relationship Id="rId9" Type="http://schemas.openxmlformats.org/officeDocument/2006/relationships/image" Target="../media/image36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Relationship Id="rId9" Type="http://schemas.openxmlformats.org/officeDocument/2006/relationships/image" Target="../media/image3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10" Type="http://schemas.openxmlformats.org/officeDocument/2006/relationships/image" Target="../media/image568.jpg"/><Relationship Id="rId4" Type="http://schemas.openxmlformats.org/officeDocument/2006/relationships/image" Target="../media/image559.png"/><Relationship Id="rId9" Type="http://schemas.openxmlformats.org/officeDocument/2006/relationships/image" Target="../media/image567.jp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10" Type="http://schemas.openxmlformats.org/officeDocument/2006/relationships/image" Target="../media/image569.jpg"/><Relationship Id="rId4" Type="http://schemas.openxmlformats.org/officeDocument/2006/relationships/image" Target="../media/image559.png"/><Relationship Id="rId9" Type="http://schemas.openxmlformats.org/officeDocument/2006/relationships/image" Target="../media/image567.jp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58.png"/><Relationship Id="rId7" Type="http://schemas.openxmlformats.org/officeDocument/2006/relationships/image" Target="../media/image56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4.png"/><Relationship Id="rId5" Type="http://schemas.openxmlformats.org/officeDocument/2006/relationships/image" Target="../media/image560.png"/><Relationship Id="rId10" Type="http://schemas.openxmlformats.org/officeDocument/2006/relationships/image" Target="../media/image570.jpg"/><Relationship Id="rId4" Type="http://schemas.openxmlformats.org/officeDocument/2006/relationships/image" Target="../media/image559.png"/><Relationship Id="rId9" Type="http://schemas.openxmlformats.org/officeDocument/2006/relationships/image" Target="../media/image567.jp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4.jp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0" Type="http://schemas.openxmlformats.org/officeDocument/2006/relationships/image" Target="../media/image578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3.xml"/><Relationship Id="rId5" Type="http://schemas.openxmlformats.org/officeDocument/2006/relationships/image" Target="../media/image583.jpg"/><Relationship Id="rId4" Type="http://schemas.openxmlformats.org/officeDocument/2006/relationships/image" Target="../media/image58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17" Type="http://schemas.openxmlformats.org/officeDocument/2006/relationships/slide" Target="slide134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592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jpg"/><Relationship Id="rId18" Type="http://schemas.openxmlformats.org/officeDocument/2006/relationships/slide" Target="slide144.xml"/><Relationship Id="rId3" Type="http://schemas.openxmlformats.org/officeDocument/2006/relationships/image" Target="../media/image585.png"/><Relationship Id="rId21" Type="http://schemas.openxmlformats.org/officeDocument/2006/relationships/slide" Target="slide92.xml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17" Type="http://schemas.openxmlformats.org/officeDocument/2006/relationships/slide" Target="slide135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593.png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300.xml"/><Relationship Id="rId10" Type="http://schemas.openxmlformats.org/officeDocument/2006/relationships/image" Target="../media/image592.png"/><Relationship Id="rId19" Type="http://schemas.openxmlformats.org/officeDocument/2006/relationships/slide" Target="slide124.xml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slide" Target="slide9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594.png"/><Relationship Id="rId17" Type="http://schemas.openxmlformats.org/officeDocument/2006/relationships/slide" Target="slide136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593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592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594.png"/><Relationship Id="rId17" Type="http://schemas.openxmlformats.org/officeDocument/2006/relationships/slide" Target="slide137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593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592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594.png"/><Relationship Id="rId17" Type="http://schemas.openxmlformats.org/officeDocument/2006/relationships/slide" Target="slide138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593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603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602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50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53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594.png"/><Relationship Id="rId17" Type="http://schemas.openxmlformats.org/officeDocument/2006/relationships/slide" Target="slide139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593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604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602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606.png"/><Relationship Id="rId17" Type="http://schemas.openxmlformats.org/officeDocument/2006/relationships/slide" Target="slide140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605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604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602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18" Type="http://schemas.openxmlformats.org/officeDocument/2006/relationships/slide" Target="slide135.xml"/><Relationship Id="rId3" Type="http://schemas.openxmlformats.org/officeDocument/2006/relationships/image" Target="../media/image585.png"/><Relationship Id="rId21" Type="http://schemas.openxmlformats.org/officeDocument/2006/relationships/slide" Target="slide143.xml"/><Relationship Id="rId7" Type="http://schemas.openxmlformats.org/officeDocument/2006/relationships/image" Target="../media/image599.png"/><Relationship Id="rId12" Type="http://schemas.openxmlformats.org/officeDocument/2006/relationships/image" Target="../media/image607.png"/><Relationship Id="rId17" Type="http://schemas.openxmlformats.org/officeDocument/2006/relationships/slide" Target="slide141.xml"/><Relationship Id="rId2" Type="http://schemas.openxmlformats.org/officeDocument/2006/relationships/image" Target="../media/image584.png"/><Relationship Id="rId16" Type="http://schemas.openxmlformats.org/officeDocument/2006/relationships/image" Target="../media/image597.png"/><Relationship Id="rId20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605.png"/><Relationship Id="rId24" Type="http://schemas.openxmlformats.org/officeDocument/2006/relationships/slide" Target="slide300.xml"/><Relationship Id="rId5" Type="http://schemas.openxmlformats.org/officeDocument/2006/relationships/image" Target="../media/image587.png"/><Relationship Id="rId15" Type="http://schemas.openxmlformats.org/officeDocument/2006/relationships/image" Target="../media/image346.png"/><Relationship Id="rId23" Type="http://schemas.openxmlformats.org/officeDocument/2006/relationships/slide" Target="slide93.xml"/><Relationship Id="rId10" Type="http://schemas.openxmlformats.org/officeDocument/2006/relationships/image" Target="../media/image604.png"/><Relationship Id="rId19" Type="http://schemas.openxmlformats.org/officeDocument/2006/relationships/slide" Target="slide144.xml"/><Relationship Id="rId4" Type="http://schemas.openxmlformats.org/officeDocument/2006/relationships/image" Target="../media/image586.png"/><Relationship Id="rId9" Type="http://schemas.openxmlformats.org/officeDocument/2006/relationships/image" Target="../media/image602.png"/><Relationship Id="rId14" Type="http://schemas.openxmlformats.org/officeDocument/2006/relationships/image" Target="../media/image596.png"/><Relationship Id="rId22" Type="http://schemas.openxmlformats.org/officeDocument/2006/relationships/slide" Target="slide9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13" Type="http://schemas.openxmlformats.org/officeDocument/2006/relationships/image" Target="../media/image595.jpg"/><Relationship Id="rId3" Type="http://schemas.openxmlformats.org/officeDocument/2006/relationships/image" Target="../media/image585.png"/><Relationship Id="rId7" Type="http://schemas.openxmlformats.org/officeDocument/2006/relationships/image" Target="../media/image599.png"/><Relationship Id="rId12" Type="http://schemas.openxmlformats.org/officeDocument/2006/relationships/image" Target="../media/image607.png"/><Relationship Id="rId2" Type="http://schemas.openxmlformats.org/officeDocument/2006/relationships/image" Target="../media/image584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605.png"/><Relationship Id="rId5" Type="http://schemas.openxmlformats.org/officeDocument/2006/relationships/image" Target="../media/image587.png"/><Relationship Id="rId15" Type="http://schemas.openxmlformats.org/officeDocument/2006/relationships/image" Target="../media/image609.png"/><Relationship Id="rId10" Type="http://schemas.openxmlformats.org/officeDocument/2006/relationships/image" Target="../media/image604.png"/><Relationship Id="rId4" Type="http://schemas.openxmlformats.org/officeDocument/2006/relationships/image" Target="../media/image586.png"/><Relationship Id="rId9" Type="http://schemas.openxmlformats.org/officeDocument/2006/relationships/image" Target="../media/image602.png"/><Relationship Id="rId14" Type="http://schemas.openxmlformats.org/officeDocument/2006/relationships/image" Target="../media/image60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612.png"/><Relationship Id="rId7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612.png"/><Relationship Id="rId7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50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53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jp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jp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jp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jp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9.png"/><Relationship Id="rId4" Type="http://schemas.openxmlformats.org/officeDocument/2006/relationships/image" Target="../media/image6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3.jpg"/><Relationship Id="rId4" Type="http://schemas.openxmlformats.org/officeDocument/2006/relationships/image" Target="../media/image6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0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53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4" Type="http://schemas.openxmlformats.org/officeDocument/2006/relationships/image" Target="../media/image104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45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12" Type="http://schemas.openxmlformats.org/officeDocument/2006/relationships/image" Target="../media/image644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8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45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39.png"/><Relationship Id="rId12" Type="http://schemas.openxmlformats.org/officeDocument/2006/relationships/image" Target="../media/image644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13" Type="http://schemas.openxmlformats.org/officeDocument/2006/relationships/image" Target="../media/image645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44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45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44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43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0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59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58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57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45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0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59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58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4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4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3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4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4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5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4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6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5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47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4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6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5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68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0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6.png"/><Relationship Id="rId15" Type="http://schemas.openxmlformats.org/officeDocument/2006/relationships/image" Target="../media/image53.png"/><Relationship Id="rId10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4" Type="http://schemas.openxmlformats.org/officeDocument/2006/relationships/image" Target="../media/image104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6.png"/><Relationship Id="rId18" Type="http://schemas.openxmlformats.org/officeDocument/2006/relationships/image" Target="../media/image650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5.png"/><Relationship Id="rId17" Type="http://schemas.openxmlformats.org/officeDocument/2006/relationships/image" Target="../media/image649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69.png"/><Relationship Id="rId10" Type="http://schemas.openxmlformats.org/officeDocument/2006/relationships/image" Target="../media/image661.png"/><Relationship Id="rId19" Type="http://schemas.openxmlformats.org/officeDocument/2006/relationships/image" Target="../media/image651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6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13" Type="http://schemas.openxmlformats.org/officeDocument/2006/relationships/image" Target="../media/image666.png"/><Relationship Id="rId18" Type="http://schemas.openxmlformats.org/officeDocument/2006/relationships/image" Target="../media/image671.png"/><Relationship Id="rId3" Type="http://schemas.openxmlformats.org/officeDocument/2006/relationships/image" Target="../media/image635.png"/><Relationship Id="rId7" Type="http://schemas.openxmlformats.org/officeDocument/2006/relationships/image" Target="../media/image653.png"/><Relationship Id="rId12" Type="http://schemas.openxmlformats.org/officeDocument/2006/relationships/image" Target="../media/image665.png"/><Relationship Id="rId17" Type="http://schemas.openxmlformats.org/officeDocument/2006/relationships/image" Target="../media/image670.png"/><Relationship Id="rId2" Type="http://schemas.openxmlformats.org/officeDocument/2006/relationships/image" Target="../media/image634.png"/><Relationship Id="rId16" Type="http://schemas.openxmlformats.org/officeDocument/2006/relationships/image" Target="../media/image6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image" Target="../media/image662.png"/><Relationship Id="rId5" Type="http://schemas.openxmlformats.org/officeDocument/2006/relationships/image" Target="../media/image637.png"/><Relationship Id="rId15" Type="http://schemas.openxmlformats.org/officeDocument/2006/relationships/image" Target="../media/image669.png"/><Relationship Id="rId10" Type="http://schemas.openxmlformats.org/officeDocument/2006/relationships/image" Target="../media/image661.png"/><Relationship Id="rId19" Type="http://schemas.openxmlformats.org/officeDocument/2006/relationships/image" Target="../media/image672.png"/><Relationship Id="rId4" Type="http://schemas.openxmlformats.org/officeDocument/2006/relationships/image" Target="../media/image636.png"/><Relationship Id="rId9" Type="http://schemas.openxmlformats.org/officeDocument/2006/relationships/image" Target="../media/image656.png"/><Relationship Id="rId14" Type="http://schemas.openxmlformats.org/officeDocument/2006/relationships/image" Target="../media/image667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Relationship Id="rId9" Type="http://schemas.openxmlformats.org/officeDocument/2006/relationships/image" Target="../media/image67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Relationship Id="rId9" Type="http://schemas.openxmlformats.org/officeDocument/2006/relationships/image" Target="../media/image67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13" Type="http://schemas.openxmlformats.org/officeDocument/2006/relationships/image" Target="../media/image687.png"/><Relationship Id="rId3" Type="http://schemas.openxmlformats.org/officeDocument/2006/relationships/image" Target="../media/image679.png"/><Relationship Id="rId7" Type="http://schemas.openxmlformats.org/officeDocument/2006/relationships/image" Target="../media/image463.png"/><Relationship Id="rId12" Type="http://schemas.openxmlformats.org/officeDocument/2006/relationships/image" Target="../media/image68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11" Type="http://schemas.openxmlformats.org/officeDocument/2006/relationships/image" Target="../media/image685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10" Type="http://schemas.openxmlformats.org/officeDocument/2006/relationships/image" Target="../media/image684.png"/><Relationship Id="rId4" Type="http://schemas.openxmlformats.org/officeDocument/2006/relationships/image" Target="../media/image680.png"/><Relationship Id="rId9" Type="http://schemas.openxmlformats.org/officeDocument/2006/relationships/image" Target="../media/image615.png"/><Relationship Id="rId14" Type="http://schemas.openxmlformats.org/officeDocument/2006/relationships/image" Target="../media/image68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87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8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85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10" Type="http://schemas.openxmlformats.org/officeDocument/2006/relationships/image" Target="../media/image684.png"/><Relationship Id="rId4" Type="http://schemas.openxmlformats.org/officeDocument/2006/relationships/image" Target="../media/image680.png"/><Relationship Id="rId9" Type="http://schemas.openxmlformats.org/officeDocument/2006/relationships/image" Target="../media/image615.png"/><Relationship Id="rId14" Type="http://schemas.openxmlformats.org/officeDocument/2006/relationships/image" Target="../media/image68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87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8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85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10" Type="http://schemas.openxmlformats.org/officeDocument/2006/relationships/image" Target="../media/image684.png"/><Relationship Id="rId4" Type="http://schemas.openxmlformats.org/officeDocument/2006/relationships/image" Target="../media/image680.png"/><Relationship Id="rId9" Type="http://schemas.openxmlformats.org/officeDocument/2006/relationships/image" Target="../media/image616.png"/><Relationship Id="rId14" Type="http://schemas.openxmlformats.org/officeDocument/2006/relationships/image" Target="../media/image68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87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93.png"/><Relationship Id="rId5" Type="http://schemas.openxmlformats.org/officeDocument/2006/relationships/image" Target="../media/image681.png"/><Relationship Id="rId15" Type="http://schemas.openxmlformats.org/officeDocument/2006/relationships/image" Target="../media/image689.png"/><Relationship Id="rId10" Type="http://schemas.openxmlformats.org/officeDocument/2006/relationships/image" Target="../media/image692.png"/><Relationship Id="rId4" Type="http://schemas.openxmlformats.org/officeDocument/2006/relationships/image" Target="../media/image680.png"/><Relationship Id="rId9" Type="http://schemas.openxmlformats.org/officeDocument/2006/relationships/image" Target="../media/image616.png"/><Relationship Id="rId14" Type="http://schemas.openxmlformats.org/officeDocument/2006/relationships/image" Target="../media/image68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5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93.png"/><Relationship Id="rId5" Type="http://schemas.openxmlformats.org/officeDocument/2006/relationships/image" Target="../media/image681.png"/><Relationship Id="rId15" Type="http://schemas.openxmlformats.org/officeDocument/2006/relationships/image" Target="../media/image697.png"/><Relationship Id="rId10" Type="http://schemas.openxmlformats.org/officeDocument/2006/relationships/image" Target="../media/image692.png"/><Relationship Id="rId4" Type="http://schemas.openxmlformats.org/officeDocument/2006/relationships/image" Target="../media/image680.png"/><Relationship Id="rId9" Type="http://schemas.openxmlformats.org/officeDocument/2006/relationships/image" Target="../media/image616.png"/><Relationship Id="rId14" Type="http://schemas.openxmlformats.org/officeDocument/2006/relationships/image" Target="../media/image6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8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6.png"/><Relationship Id="rId15" Type="http://schemas.openxmlformats.org/officeDocument/2006/relationships/image" Target="../media/image53.png"/><Relationship Id="rId10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4" Type="http://schemas.openxmlformats.org/officeDocument/2006/relationships/image" Target="../media/image104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5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93.png"/><Relationship Id="rId5" Type="http://schemas.openxmlformats.org/officeDocument/2006/relationships/image" Target="../media/image681.png"/><Relationship Id="rId15" Type="http://schemas.openxmlformats.org/officeDocument/2006/relationships/image" Target="../media/image697.png"/><Relationship Id="rId10" Type="http://schemas.openxmlformats.org/officeDocument/2006/relationships/image" Target="../media/image692.png"/><Relationship Id="rId4" Type="http://schemas.openxmlformats.org/officeDocument/2006/relationships/image" Target="../media/image680.png"/><Relationship Id="rId9" Type="http://schemas.openxmlformats.org/officeDocument/2006/relationships/image" Target="../media/image616.png"/><Relationship Id="rId14" Type="http://schemas.openxmlformats.org/officeDocument/2006/relationships/image" Target="../media/image69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5.png"/><Relationship Id="rId3" Type="http://schemas.openxmlformats.org/officeDocument/2006/relationships/image" Target="../media/image679.png"/><Relationship Id="rId7" Type="http://schemas.openxmlformats.org/officeDocument/2006/relationships/image" Target="../media/image466.png"/><Relationship Id="rId12" Type="http://schemas.openxmlformats.org/officeDocument/2006/relationships/image" Target="../media/image6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93.png"/><Relationship Id="rId5" Type="http://schemas.openxmlformats.org/officeDocument/2006/relationships/image" Target="../media/image681.png"/><Relationship Id="rId15" Type="http://schemas.openxmlformats.org/officeDocument/2006/relationships/image" Target="../media/image699.png"/><Relationship Id="rId10" Type="http://schemas.openxmlformats.org/officeDocument/2006/relationships/image" Target="../media/image692.png"/><Relationship Id="rId4" Type="http://schemas.openxmlformats.org/officeDocument/2006/relationships/image" Target="../media/image680.png"/><Relationship Id="rId9" Type="http://schemas.openxmlformats.org/officeDocument/2006/relationships/image" Target="../media/image616.png"/><Relationship Id="rId14" Type="http://schemas.openxmlformats.org/officeDocument/2006/relationships/image" Target="../media/image6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jpg"/><Relationship Id="rId5" Type="http://schemas.openxmlformats.org/officeDocument/2006/relationships/image" Target="../media/image701.png"/><Relationship Id="rId4" Type="http://schemas.openxmlformats.org/officeDocument/2006/relationships/image" Target="../media/image44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8.png"/><Relationship Id="rId13" Type="http://schemas.openxmlformats.org/officeDocument/2006/relationships/image" Target="../media/image712.png"/><Relationship Id="rId3" Type="http://schemas.openxmlformats.org/officeDocument/2006/relationships/image" Target="../media/image703.png"/><Relationship Id="rId7" Type="http://schemas.openxmlformats.org/officeDocument/2006/relationships/image" Target="../media/image707.png"/><Relationship Id="rId12" Type="http://schemas.openxmlformats.org/officeDocument/2006/relationships/image" Target="../media/image7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0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09.png"/><Relationship Id="rId4" Type="http://schemas.openxmlformats.org/officeDocument/2006/relationships/image" Target="../media/image704.png"/><Relationship Id="rId9" Type="http://schemas.openxmlformats.org/officeDocument/2006/relationships/image" Target="../media/image708.png"/><Relationship Id="rId14" Type="http://schemas.openxmlformats.org/officeDocument/2006/relationships/image" Target="../media/image7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png"/><Relationship Id="rId13" Type="http://schemas.openxmlformats.org/officeDocument/2006/relationships/image" Target="../media/image721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9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18.png"/><Relationship Id="rId4" Type="http://schemas.openxmlformats.org/officeDocument/2006/relationships/image" Target="../media/image704.png"/><Relationship Id="rId9" Type="http://schemas.openxmlformats.org/officeDocument/2006/relationships/image" Target="../media/image717.png"/><Relationship Id="rId14" Type="http://schemas.openxmlformats.org/officeDocument/2006/relationships/image" Target="../media/image7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1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9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18.png"/><Relationship Id="rId4" Type="http://schemas.openxmlformats.org/officeDocument/2006/relationships/image" Target="../media/image704.png"/><Relationship Id="rId9" Type="http://schemas.openxmlformats.org/officeDocument/2006/relationships/image" Target="../media/image717.png"/><Relationship Id="rId14" Type="http://schemas.openxmlformats.org/officeDocument/2006/relationships/image" Target="../media/image7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1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9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18.png"/><Relationship Id="rId4" Type="http://schemas.openxmlformats.org/officeDocument/2006/relationships/image" Target="../media/image704.png"/><Relationship Id="rId9" Type="http://schemas.openxmlformats.org/officeDocument/2006/relationships/image" Target="../media/image723.png"/><Relationship Id="rId14" Type="http://schemas.openxmlformats.org/officeDocument/2006/relationships/image" Target="../media/image7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1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19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24.png"/><Relationship Id="rId4" Type="http://schemas.openxmlformats.org/officeDocument/2006/relationships/image" Target="../media/image704.png"/><Relationship Id="rId9" Type="http://schemas.openxmlformats.org/officeDocument/2006/relationships/image" Target="../media/image723.png"/><Relationship Id="rId14" Type="http://schemas.openxmlformats.org/officeDocument/2006/relationships/image" Target="../media/image7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1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25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24.png"/><Relationship Id="rId4" Type="http://schemas.openxmlformats.org/officeDocument/2006/relationships/image" Target="../media/image704.png"/><Relationship Id="rId9" Type="http://schemas.openxmlformats.org/officeDocument/2006/relationships/image" Target="../media/image723.png"/><Relationship Id="rId14" Type="http://schemas.openxmlformats.org/officeDocument/2006/relationships/image" Target="../media/image7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7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25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24.png"/><Relationship Id="rId4" Type="http://schemas.openxmlformats.org/officeDocument/2006/relationships/image" Target="../media/image704.png"/><Relationship Id="rId9" Type="http://schemas.openxmlformats.org/officeDocument/2006/relationships/image" Target="../media/image723.png"/><Relationship Id="rId14" Type="http://schemas.openxmlformats.org/officeDocument/2006/relationships/image" Target="../media/image7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8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6.png"/><Relationship Id="rId15" Type="http://schemas.openxmlformats.org/officeDocument/2006/relationships/image" Target="../media/image61.png"/><Relationship Id="rId10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13" Type="http://schemas.openxmlformats.org/officeDocument/2006/relationships/image" Target="../media/image727.png"/><Relationship Id="rId3" Type="http://schemas.openxmlformats.org/officeDocument/2006/relationships/image" Target="../media/image703.png"/><Relationship Id="rId7" Type="http://schemas.openxmlformats.org/officeDocument/2006/relationships/image" Target="../media/image715.png"/><Relationship Id="rId12" Type="http://schemas.openxmlformats.org/officeDocument/2006/relationships/image" Target="../media/image72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1" Type="http://schemas.openxmlformats.org/officeDocument/2006/relationships/image" Target="../media/image725.png"/><Relationship Id="rId5" Type="http://schemas.openxmlformats.org/officeDocument/2006/relationships/image" Target="../media/image705.png"/><Relationship Id="rId15" Type="http://schemas.openxmlformats.org/officeDocument/2006/relationships/image" Target="../media/image714.jpg"/><Relationship Id="rId10" Type="http://schemas.openxmlformats.org/officeDocument/2006/relationships/image" Target="../media/image724.png"/><Relationship Id="rId4" Type="http://schemas.openxmlformats.org/officeDocument/2006/relationships/image" Target="../media/image704.png"/><Relationship Id="rId9" Type="http://schemas.openxmlformats.org/officeDocument/2006/relationships/image" Target="../media/image723.png"/><Relationship Id="rId14" Type="http://schemas.openxmlformats.org/officeDocument/2006/relationships/image" Target="../media/image72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5.png"/><Relationship Id="rId4" Type="http://schemas.openxmlformats.org/officeDocument/2006/relationships/image" Target="../media/image73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9.jpg"/><Relationship Id="rId4" Type="http://schemas.openxmlformats.org/officeDocument/2006/relationships/image" Target="../media/image73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3.jpg"/><Relationship Id="rId4" Type="http://schemas.openxmlformats.org/officeDocument/2006/relationships/image" Target="../media/image742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754.png"/><Relationship Id="rId3" Type="http://schemas.openxmlformats.org/officeDocument/2006/relationships/image" Target="../media/image744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5" Type="http://schemas.openxmlformats.org/officeDocument/2006/relationships/image" Target="../media/image746.png"/><Relationship Id="rId10" Type="http://schemas.openxmlformats.org/officeDocument/2006/relationships/image" Target="../media/image751.png"/><Relationship Id="rId4" Type="http://schemas.openxmlformats.org/officeDocument/2006/relationships/image" Target="../media/image745.png"/><Relationship Id="rId9" Type="http://schemas.openxmlformats.org/officeDocument/2006/relationships/image" Target="../media/image75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754.png"/><Relationship Id="rId3" Type="http://schemas.openxmlformats.org/officeDocument/2006/relationships/image" Target="../media/image744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52.png"/><Relationship Id="rId5" Type="http://schemas.openxmlformats.org/officeDocument/2006/relationships/image" Target="../media/image746.png"/><Relationship Id="rId10" Type="http://schemas.openxmlformats.org/officeDocument/2006/relationships/image" Target="../media/image751.png"/><Relationship Id="rId4" Type="http://schemas.openxmlformats.org/officeDocument/2006/relationships/image" Target="../media/image745.png"/><Relationship Id="rId9" Type="http://schemas.openxmlformats.org/officeDocument/2006/relationships/image" Target="../media/image750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754.png"/><Relationship Id="rId3" Type="http://schemas.openxmlformats.org/officeDocument/2006/relationships/image" Target="../media/image744.png"/><Relationship Id="rId7" Type="http://schemas.openxmlformats.org/officeDocument/2006/relationships/image" Target="../media/image756.png"/><Relationship Id="rId12" Type="http://schemas.openxmlformats.org/officeDocument/2006/relationships/image" Target="../media/image75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52.png"/><Relationship Id="rId5" Type="http://schemas.openxmlformats.org/officeDocument/2006/relationships/image" Target="../media/image746.png"/><Relationship Id="rId10" Type="http://schemas.openxmlformats.org/officeDocument/2006/relationships/image" Target="../media/image751.png"/><Relationship Id="rId4" Type="http://schemas.openxmlformats.org/officeDocument/2006/relationships/image" Target="../media/image745.png"/><Relationship Id="rId9" Type="http://schemas.openxmlformats.org/officeDocument/2006/relationships/image" Target="../media/image75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2.png"/><Relationship Id="rId3" Type="http://schemas.openxmlformats.org/officeDocument/2006/relationships/image" Target="../media/image744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5" Type="http://schemas.openxmlformats.org/officeDocument/2006/relationships/image" Target="../media/image746.png"/><Relationship Id="rId10" Type="http://schemas.openxmlformats.org/officeDocument/2006/relationships/image" Target="../media/image759.png"/><Relationship Id="rId4" Type="http://schemas.openxmlformats.org/officeDocument/2006/relationships/image" Target="../media/image745.png"/><Relationship Id="rId9" Type="http://schemas.openxmlformats.org/officeDocument/2006/relationships/image" Target="../media/image75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2.png"/><Relationship Id="rId3" Type="http://schemas.openxmlformats.org/officeDocument/2006/relationships/image" Target="../media/image744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5" Type="http://schemas.openxmlformats.org/officeDocument/2006/relationships/image" Target="../media/image746.png"/><Relationship Id="rId10" Type="http://schemas.openxmlformats.org/officeDocument/2006/relationships/image" Target="../media/image759.png"/><Relationship Id="rId4" Type="http://schemas.openxmlformats.org/officeDocument/2006/relationships/image" Target="../media/image745.png"/><Relationship Id="rId9" Type="http://schemas.openxmlformats.org/officeDocument/2006/relationships/image" Target="../media/image7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slide" Target="slide105.xml"/><Relationship Id="rId3" Type="http://schemas.openxmlformats.org/officeDocument/2006/relationships/image" Target="../media/image5.png"/><Relationship Id="rId21" Type="http://schemas.openxmlformats.org/officeDocument/2006/relationships/slide" Target="slide174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4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12.png"/><Relationship Id="rId19" Type="http://schemas.openxmlformats.org/officeDocument/2006/relationships/slide" Target="slide125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3.png"/><Relationship Id="rId3" Type="http://schemas.openxmlformats.org/officeDocument/2006/relationships/image" Target="../media/image744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5" Type="http://schemas.openxmlformats.org/officeDocument/2006/relationships/image" Target="../media/image746.png"/><Relationship Id="rId10" Type="http://schemas.openxmlformats.org/officeDocument/2006/relationships/image" Target="../media/image759.png"/><Relationship Id="rId4" Type="http://schemas.openxmlformats.org/officeDocument/2006/relationships/image" Target="../media/image745.png"/><Relationship Id="rId9" Type="http://schemas.openxmlformats.org/officeDocument/2006/relationships/image" Target="../media/image75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3.png"/><Relationship Id="rId3" Type="http://schemas.openxmlformats.org/officeDocument/2006/relationships/image" Target="../media/image744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5" Type="http://schemas.openxmlformats.org/officeDocument/2006/relationships/image" Target="../media/image746.png"/><Relationship Id="rId10" Type="http://schemas.openxmlformats.org/officeDocument/2006/relationships/image" Target="../media/image759.png"/><Relationship Id="rId4" Type="http://schemas.openxmlformats.org/officeDocument/2006/relationships/image" Target="../media/image745.png"/><Relationship Id="rId9" Type="http://schemas.openxmlformats.org/officeDocument/2006/relationships/image" Target="../media/image75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765.png"/><Relationship Id="rId7" Type="http://schemas.openxmlformats.org/officeDocument/2006/relationships/image" Target="../media/image768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7.png"/><Relationship Id="rId5" Type="http://schemas.openxmlformats.org/officeDocument/2006/relationships/image" Target="../media/image371.png"/><Relationship Id="rId10" Type="http://schemas.openxmlformats.org/officeDocument/2006/relationships/image" Target="../media/image770.jpg"/><Relationship Id="rId4" Type="http://schemas.openxmlformats.org/officeDocument/2006/relationships/image" Target="../media/image766.png"/><Relationship Id="rId9" Type="http://schemas.openxmlformats.org/officeDocument/2006/relationships/image" Target="../media/image76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png"/><Relationship Id="rId3" Type="http://schemas.openxmlformats.org/officeDocument/2006/relationships/image" Target="../media/image771.png"/><Relationship Id="rId7" Type="http://schemas.openxmlformats.org/officeDocument/2006/relationships/image" Target="../media/image7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4.jpg"/><Relationship Id="rId11" Type="http://schemas.openxmlformats.org/officeDocument/2006/relationships/image" Target="../media/image779.png"/><Relationship Id="rId5" Type="http://schemas.openxmlformats.org/officeDocument/2006/relationships/image" Target="../media/image773.png"/><Relationship Id="rId10" Type="http://schemas.openxmlformats.org/officeDocument/2006/relationships/image" Target="../media/image778.png"/><Relationship Id="rId4" Type="http://schemas.openxmlformats.org/officeDocument/2006/relationships/image" Target="../media/image772.png"/><Relationship Id="rId9" Type="http://schemas.openxmlformats.org/officeDocument/2006/relationships/image" Target="../media/image777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12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3" Type="http://schemas.openxmlformats.org/officeDocument/2006/relationships/image" Target="../media/image780.png"/><Relationship Id="rId7" Type="http://schemas.openxmlformats.org/officeDocument/2006/relationships/image" Target="../media/image48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3.png"/><Relationship Id="rId5" Type="http://schemas.openxmlformats.org/officeDocument/2006/relationships/image" Target="../media/image782.png"/><Relationship Id="rId4" Type="http://schemas.openxmlformats.org/officeDocument/2006/relationships/image" Target="../media/image78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85.png"/><Relationship Id="rId7" Type="http://schemas.openxmlformats.org/officeDocument/2006/relationships/image" Target="../media/image789.png"/><Relationship Id="rId12" Type="http://schemas.openxmlformats.org/officeDocument/2006/relationships/image" Target="../media/image7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8.png"/><Relationship Id="rId11" Type="http://schemas.openxmlformats.org/officeDocument/2006/relationships/image" Target="../media/image793.png"/><Relationship Id="rId5" Type="http://schemas.openxmlformats.org/officeDocument/2006/relationships/image" Target="../media/image787.png"/><Relationship Id="rId10" Type="http://schemas.openxmlformats.org/officeDocument/2006/relationships/image" Target="../media/image792.png"/><Relationship Id="rId4" Type="http://schemas.openxmlformats.org/officeDocument/2006/relationships/image" Target="../media/image786.png"/><Relationship Id="rId9" Type="http://schemas.openxmlformats.org/officeDocument/2006/relationships/image" Target="../media/image791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673.png"/><Relationship Id="rId7" Type="http://schemas.openxmlformats.org/officeDocument/2006/relationships/image" Target="../media/image456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image" Target="../media/image45.png"/><Relationship Id="rId16" Type="http://schemas.openxmlformats.org/officeDocument/2006/relationships/image" Target="../media/image8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6.png"/><Relationship Id="rId11" Type="http://schemas.openxmlformats.org/officeDocument/2006/relationships/image" Target="../media/image798.png"/><Relationship Id="rId5" Type="http://schemas.openxmlformats.org/officeDocument/2006/relationships/image" Target="../media/image795.png"/><Relationship Id="rId15" Type="http://schemas.openxmlformats.org/officeDocument/2006/relationships/image" Target="../media/image802.png"/><Relationship Id="rId10" Type="http://schemas.openxmlformats.org/officeDocument/2006/relationships/image" Target="../media/image154.png"/><Relationship Id="rId4" Type="http://schemas.openxmlformats.org/officeDocument/2006/relationships/image" Target="../media/image674.png"/><Relationship Id="rId9" Type="http://schemas.openxmlformats.org/officeDocument/2006/relationships/image" Target="../media/image797.png"/><Relationship Id="rId14" Type="http://schemas.openxmlformats.org/officeDocument/2006/relationships/image" Target="../media/image801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808.png"/><Relationship Id="rId18" Type="http://schemas.openxmlformats.org/officeDocument/2006/relationships/image" Target="../media/image805.png"/><Relationship Id="rId3" Type="http://schemas.openxmlformats.org/officeDocument/2006/relationships/image" Target="../media/image673.png"/><Relationship Id="rId7" Type="http://schemas.openxmlformats.org/officeDocument/2006/relationships/image" Target="../media/image456.png"/><Relationship Id="rId12" Type="http://schemas.openxmlformats.org/officeDocument/2006/relationships/image" Target="../media/image807.png"/><Relationship Id="rId17" Type="http://schemas.openxmlformats.org/officeDocument/2006/relationships/image" Target="../media/image804.png"/><Relationship Id="rId2" Type="http://schemas.openxmlformats.org/officeDocument/2006/relationships/image" Target="../media/image45.png"/><Relationship Id="rId16" Type="http://schemas.openxmlformats.org/officeDocument/2006/relationships/image" Target="../media/image8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6.png"/><Relationship Id="rId11" Type="http://schemas.openxmlformats.org/officeDocument/2006/relationships/image" Target="../media/image806.png"/><Relationship Id="rId5" Type="http://schemas.openxmlformats.org/officeDocument/2006/relationships/image" Target="../media/image795.png"/><Relationship Id="rId15" Type="http://schemas.openxmlformats.org/officeDocument/2006/relationships/image" Target="../media/image810.png"/><Relationship Id="rId10" Type="http://schemas.openxmlformats.org/officeDocument/2006/relationships/image" Target="../media/image154.png"/><Relationship Id="rId4" Type="http://schemas.openxmlformats.org/officeDocument/2006/relationships/image" Target="../media/image674.png"/><Relationship Id="rId9" Type="http://schemas.openxmlformats.org/officeDocument/2006/relationships/image" Target="../media/image797.png"/><Relationship Id="rId14" Type="http://schemas.openxmlformats.org/officeDocument/2006/relationships/image" Target="../media/image809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673.png"/><Relationship Id="rId7" Type="http://schemas.openxmlformats.org/officeDocument/2006/relationships/image" Target="../media/image456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image" Target="../media/image45.png"/><Relationship Id="rId16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6.png"/><Relationship Id="rId11" Type="http://schemas.openxmlformats.org/officeDocument/2006/relationships/image" Target="../media/image806.png"/><Relationship Id="rId5" Type="http://schemas.openxmlformats.org/officeDocument/2006/relationships/image" Target="../media/image795.png"/><Relationship Id="rId15" Type="http://schemas.openxmlformats.org/officeDocument/2006/relationships/image" Target="../media/image810.png"/><Relationship Id="rId10" Type="http://schemas.openxmlformats.org/officeDocument/2006/relationships/image" Target="../media/image154.png"/><Relationship Id="rId4" Type="http://schemas.openxmlformats.org/officeDocument/2006/relationships/image" Target="../media/image674.png"/><Relationship Id="rId9" Type="http://schemas.openxmlformats.org/officeDocument/2006/relationships/image" Target="../media/image797.png"/><Relationship Id="rId14" Type="http://schemas.openxmlformats.org/officeDocument/2006/relationships/image" Target="../media/image8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jpg"/><Relationship Id="rId3" Type="http://schemas.openxmlformats.org/officeDocument/2006/relationships/image" Target="../media/image815.png"/><Relationship Id="rId7" Type="http://schemas.openxmlformats.org/officeDocument/2006/relationships/image" Target="../media/image819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8.png"/><Relationship Id="rId5" Type="http://schemas.openxmlformats.org/officeDocument/2006/relationships/image" Target="../media/image817.png"/><Relationship Id="rId4" Type="http://schemas.openxmlformats.org/officeDocument/2006/relationships/image" Target="../media/image816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3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12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3" Type="http://schemas.openxmlformats.org/officeDocument/2006/relationships/image" Target="../media/image821.png"/><Relationship Id="rId7" Type="http://schemas.openxmlformats.org/officeDocument/2006/relationships/image" Target="../media/image82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4.png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3" Type="http://schemas.openxmlformats.org/officeDocument/2006/relationships/image" Target="../media/image821.png"/><Relationship Id="rId7" Type="http://schemas.openxmlformats.org/officeDocument/2006/relationships/image" Target="../media/image82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png"/><Relationship Id="rId3" Type="http://schemas.openxmlformats.org/officeDocument/2006/relationships/image" Target="../media/image821.png"/><Relationship Id="rId7" Type="http://schemas.openxmlformats.org/officeDocument/2006/relationships/image" Target="../media/image70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png"/><Relationship Id="rId3" Type="http://schemas.openxmlformats.org/officeDocument/2006/relationships/image" Target="../media/image821.png"/><Relationship Id="rId7" Type="http://schemas.openxmlformats.org/officeDocument/2006/relationships/image" Target="../media/image70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5" Type="http://schemas.openxmlformats.org/officeDocument/2006/relationships/image" Target="../media/image823.png"/><Relationship Id="rId4" Type="http://schemas.openxmlformats.org/officeDocument/2006/relationships/image" Target="../media/image82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2.png"/><Relationship Id="rId5" Type="http://schemas.openxmlformats.org/officeDocument/2006/relationships/image" Target="../media/image820.jpg"/><Relationship Id="rId4" Type="http://schemas.openxmlformats.org/officeDocument/2006/relationships/image" Target="../media/image831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3.jpg"/><Relationship Id="rId5" Type="http://schemas.openxmlformats.org/officeDocument/2006/relationships/image" Target="../media/image820.jpg"/><Relationship Id="rId4" Type="http://schemas.openxmlformats.org/officeDocument/2006/relationships/image" Target="../media/image831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4.jpg"/><Relationship Id="rId5" Type="http://schemas.openxmlformats.org/officeDocument/2006/relationships/image" Target="../media/image820.jpg"/><Relationship Id="rId4" Type="http://schemas.openxmlformats.org/officeDocument/2006/relationships/image" Target="../media/image83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5.jpg"/><Relationship Id="rId5" Type="http://schemas.openxmlformats.org/officeDocument/2006/relationships/image" Target="../media/image820.jpg"/><Relationship Id="rId4" Type="http://schemas.openxmlformats.org/officeDocument/2006/relationships/image" Target="../media/image8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jp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5.jp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jp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5.jp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jp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5.jp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.png"/><Relationship Id="rId3" Type="http://schemas.openxmlformats.org/officeDocument/2006/relationships/image" Target="../media/image839.png"/><Relationship Id="rId7" Type="http://schemas.openxmlformats.org/officeDocument/2006/relationships/image" Target="../media/image481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820.jpg"/><Relationship Id="rId4" Type="http://schemas.openxmlformats.org/officeDocument/2006/relationships/image" Target="../media/image840.png"/><Relationship Id="rId9" Type="http://schemas.openxmlformats.org/officeDocument/2006/relationships/image" Target="../media/image842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3" Type="http://schemas.openxmlformats.org/officeDocument/2006/relationships/image" Target="../media/image844.png"/><Relationship Id="rId7" Type="http://schemas.openxmlformats.org/officeDocument/2006/relationships/image" Target="../media/image846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845.png"/><Relationship Id="rId9" Type="http://schemas.openxmlformats.org/officeDocument/2006/relationships/image" Target="../media/image848.jp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5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5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57.png"/><Relationship Id="rId4" Type="http://schemas.openxmlformats.org/officeDocument/2006/relationships/image" Target="../media/image851.png"/><Relationship Id="rId9" Type="http://schemas.openxmlformats.org/officeDocument/2006/relationships/image" Target="../media/image856.png"/><Relationship Id="rId14" Type="http://schemas.openxmlformats.org/officeDocument/2006/relationships/image" Target="../media/image861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5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5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57.png"/><Relationship Id="rId4" Type="http://schemas.openxmlformats.org/officeDocument/2006/relationships/image" Target="../media/image851.png"/><Relationship Id="rId9" Type="http://schemas.openxmlformats.org/officeDocument/2006/relationships/image" Target="../media/image856.png"/><Relationship Id="rId14" Type="http://schemas.openxmlformats.org/officeDocument/2006/relationships/image" Target="../media/image861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5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57.png"/><Relationship Id="rId4" Type="http://schemas.openxmlformats.org/officeDocument/2006/relationships/image" Target="../media/image851.png"/><Relationship Id="rId9" Type="http://schemas.openxmlformats.org/officeDocument/2006/relationships/image" Target="../media/image856.png"/><Relationship Id="rId14" Type="http://schemas.openxmlformats.org/officeDocument/2006/relationships/image" Target="../media/image861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57.png"/><Relationship Id="rId4" Type="http://schemas.openxmlformats.org/officeDocument/2006/relationships/image" Target="../media/image851.png"/><Relationship Id="rId9" Type="http://schemas.openxmlformats.org/officeDocument/2006/relationships/image" Target="../media/image856.png"/><Relationship Id="rId14" Type="http://schemas.openxmlformats.org/officeDocument/2006/relationships/image" Target="../media/image861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68.png"/><Relationship Id="rId4" Type="http://schemas.openxmlformats.org/officeDocument/2006/relationships/image" Target="../media/image851.png"/><Relationship Id="rId9" Type="http://schemas.openxmlformats.org/officeDocument/2006/relationships/image" Target="../media/image867.png"/><Relationship Id="rId14" Type="http://schemas.openxmlformats.org/officeDocument/2006/relationships/image" Target="../media/image8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59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58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69.png"/><Relationship Id="rId4" Type="http://schemas.openxmlformats.org/officeDocument/2006/relationships/image" Target="../media/image851.png"/><Relationship Id="rId9" Type="http://schemas.openxmlformats.org/officeDocument/2006/relationships/image" Target="../media/image867.png"/><Relationship Id="rId14" Type="http://schemas.openxmlformats.org/officeDocument/2006/relationships/image" Target="../media/image861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71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70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69.png"/><Relationship Id="rId4" Type="http://schemas.openxmlformats.org/officeDocument/2006/relationships/image" Target="../media/image851.png"/><Relationship Id="rId9" Type="http://schemas.openxmlformats.org/officeDocument/2006/relationships/image" Target="../media/image867.png"/><Relationship Id="rId14" Type="http://schemas.openxmlformats.org/officeDocument/2006/relationships/image" Target="../media/image861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72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70.png"/><Relationship Id="rId5" Type="http://schemas.openxmlformats.org/officeDocument/2006/relationships/image" Target="../media/image852.png"/><Relationship Id="rId15" Type="http://schemas.openxmlformats.org/officeDocument/2006/relationships/image" Target="../media/image862.png"/><Relationship Id="rId10" Type="http://schemas.openxmlformats.org/officeDocument/2006/relationships/image" Target="../media/image869.png"/><Relationship Id="rId4" Type="http://schemas.openxmlformats.org/officeDocument/2006/relationships/image" Target="../media/image851.png"/><Relationship Id="rId9" Type="http://schemas.openxmlformats.org/officeDocument/2006/relationships/image" Target="../media/image867.png"/><Relationship Id="rId14" Type="http://schemas.openxmlformats.org/officeDocument/2006/relationships/image" Target="../media/image861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860.jpg"/><Relationship Id="rId3" Type="http://schemas.openxmlformats.org/officeDocument/2006/relationships/image" Target="../media/image850.png"/><Relationship Id="rId7" Type="http://schemas.openxmlformats.org/officeDocument/2006/relationships/image" Target="../media/image864.png"/><Relationship Id="rId12" Type="http://schemas.openxmlformats.org/officeDocument/2006/relationships/image" Target="../media/image872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.png"/><Relationship Id="rId11" Type="http://schemas.openxmlformats.org/officeDocument/2006/relationships/image" Target="../media/image870.png"/><Relationship Id="rId5" Type="http://schemas.openxmlformats.org/officeDocument/2006/relationships/image" Target="../media/image852.png"/><Relationship Id="rId15" Type="http://schemas.openxmlformats.org/officeDocument/2006/relationships/image" Target="../media/image874.png"/><Relationship Id="rId10" Type="http://schemas.openxmlformats.org/officeDocument/2006/relationships/image" Target="../media/image869.png"/><Relationship Id="rId4" Type="http://schemas.openxmlformats.org/officeDocument/2006/relationships/image" Target="../media/image851.png"/><Relationship Id="rId9" Type="http://schemas.openxmlformats.org/officeDocument/2006/relationships/image" Target="../media/image867.png"/><Relationship Id="rId14" Type="http://schemas.openxmlformats.org/officeDocument/2006/relationships/image" Target="../media/image87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12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5.png"/><Relationship Id="rId7" Type="http://schemas.openxmlformats.org/officeDocument/2006/relationships/image" Target="../media/image879.png"/><Relationship Id="rId12" Type="http://schemas.openxmlformats.org/officeDocument/2006/relationships/image" Target="../media/image4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8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5.png"/><Relationship Id="rId7" Type="http://schemas.openxmlformats.org/officeDocument/2006/relationships/image" Target="../media/image879.png"/><Relationship Id="rId12" Type="http://schemas.openxmlformats.org/officeDocument/2006/relationships/image" Target="../media/image4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5.png"/><Relationship Id="rId7" Type="http://schemas.openxmlformats.org/officeDocument/2006/relationships/image" Target="../media/image885.png"/><Relationship Id="rId12" Type="http://schemas.openxmlformats.org/officeDocument/2006/relationships/image" Target="../media/image4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11" Type="http://schemas.openxmlformats.org/officeDocument/2006/relationships/image" Target="../media/image883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3" Type="http://schemas.openxmlformats.org/officeDocument/2006/relationships/image" Target="../media/image875.png"/><Relationship Id="rId7" Type="http://schemas.openxmlformats.org/officeDocument/2006/relationships/image" Target="../media/image885.png"/><Relationship Id="rId12" Type="http://schemas.openxmlformats.org/officeDocument/2006/relationships/image" Target="../media/image4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11" Type="http://schemas.openxmlformats.org/officeDocument/2006/relationships/image" Target="../media/image677.png"/><Relationship Id="rId5" Type="http://schemas.openxmlformats.org/officeDocument/2006/relationships/image" Target="../media/image877.png"/><Relationship Id="rId10" Type="http://schemas.openxmlformats.org/officeDocument/2006/relationships/image" Target="../media/image887.png"/><Relationship Id="rId4" Type="http://schemas.openxmlformats.org/officeDocument/2006/relationships/image" Target="../media/image876.png"/><Relationship Id="rId9" Type="http://schemas.openxmlformats.org/officeDocument/2006/relationships/image" Target="../media/image321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3" Type="http://schemas.openxmlformats.org/officeDocument/2006/relationships/image" Target="../media/image875.png"/><Relationship Id="rId7" Type="http://schemas.openxmlformats.org/officeDocument/2006/relationships/image" Target="../media/image885.png"/><Relationship Id="rId12" Type="http://schemas.openxmlformats.org/officeDocument/2006/relationships/image" Target="../media/image4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11" Type="http://schemas.openxmlformats.org/officeDocument/2006/relationships/image" Target="../media/image677.png"/><Relationship Id="rId5" Type="http://schemas.openxmlformats.org/officeDocument/2006/relationships/image" Target="../media/image877.png"/><Relationship Id="rId10" Type="http://schemas.openxmlformats.org/officeDocument/2006/relationships/image" Target="../media/image887.png"/><Relationship Id="rId4" Type="http://schemas.openxmlformats.org/officeDocument/2006/relationships/image" Target="../media/image876.png"/><Relationship Id="rId9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15.png"/><Relationship Id="rId10" Type="http://schemas.openxmlformats.org/officeDocument/2006/relationships/image" Target="../media/image126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3" Type="http://schemas.openxmlformats.org/officeDocument/2006/relationships/image" Target="../media/image875.png"/><Relationship Id="rId7" Type="http://schemas.openxmlformats.org/officeDocument/2006/relationships/image" Target="../media/image885.png"/><Relationship Id="rId12" Type="http://schemas.openxmlformats.org/officeDocument/2006/relationships/image" Target="../media/image8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11" Type="http://schemas.openxmlformats.org/officeDocument/2006/relationships/image" Target="../media/image677.png"/><Relationship Id="rId5" Type="http://schemas.openxmlformats.org/officeDocument/2006/relationships/image" Target="../media/image877.png"/><Relationship Id="rId10" Type="http://schemas.openxmlformats.org/officeDocument/2006/relationships/image" Target="../media/image887.png"/><Relationship Id="rId4" Type="http://schemas.openxmlformats.org/officeDocument/2006/relationships/image" Target="../media/image876.png"/><Relationship Id="rId9" Type="http://schemas.openxmlformats.org/officeDocument/2006/relationships/image" Target="../media/image32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2.jpg"/><Relationship Id="rId4" Type="http://schemas.openxmlformats.org/officeDocument/2006/relationships/image" Target="../media/image89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4.pn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5.jp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6.jp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7.jp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8.jp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9.jpg"/><Relationship Id="rId5" Type="http://schemas.openxmlformats.org/officeDocument/2006/relationships/image" Target="../media/image820.jpg"/><Relationship Id="rId4" Type="http://schemas.openxmlformats.org/officeDocument/2006/relationships/image" Target="../media/image893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9.jpg"/><Relationship Id="rId5" Type="http://schemas.openxmlformats.org/officeDocument/2006/relationships/image" Target="../media/image820.jpg"/><Relationship Id="rId4" Type="http://schemas.openxmlformats.org/officeDocument/2006/relationships/image" Target="../media/image902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2.png"/><Relationship Id="rId3" Type="http://schemas.openxmlformats.org/officeDocument/2006/relationships/image" Target="../media/image903.png"/><Relationship Id="rId7" Type="http://schemas.openxmlformats.org/officeDocument/2006/relationships/image" Target="../media/image907.png"/><Relationship Id="rId12" Type="http://schemas.openxmlformats.org/officeDocument/2006/relationships/image" Target="../media/image70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11" Type="http://schemas.openxmlformats.org/officeDocument/2006/relationships/image" Target="../media/image911.png"/><Relationship Id="rId5" Type="http://schemas.openxmlformats.org/officeDocument/2006/relationships/image" Target="../media/image905.png"/><Relationship Id="rId10" Type="http://schemas.openxmlformats.org/officeDocument/2006/relationships/image" Target="../media/image910.png"/><Relationship Id="rId4" Type="http://schemas.openxmlformats.org/officeDocument/2006/relationships/image" Target="../media/image904.png"/><Relationship Id="rId9" Type="http://schemas.openxmlformats.org/officeDocument/2006/relationships/image" Target="../media/image909.png"/><Relationship Id="rId14" Type="http://schemas.openxmlformats.org/officeDocument/2006/relationships/image" Target="../media/image9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openxmlformats.org/officeDocument/2006/relationships/image" Target="../media/image130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jpg"/><Relationship Id="rId3" Type="http://schemas.openxmlformats.org/officeDocument/2006/relationships/image" Target="../media/image635.png"/><Relationship Id="rId7" Type="http://schemas.openxmlformats.org/officeDocument/2006/relationships/image" Target="../media/image917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916.png"/><Relationship Id="rId4" Type="http://schemas.openxmlformats.org/officeDocument/2006/relationships/image" Target="../media/image915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jpg"/><Relationship Id="rId3" Type="http://schemas.openxmlformats.org/officeDocument/2006/relationships/image" Target="../media/image635.png"/><Relationship Id="rId7" Type="http://schemas.openxmlformats.org/officeDocument/2006/relationships/image" Target="../media/image917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916.png"/><Relationship Id="rId4" Type="http://schemas.openxmlformats.org/officeDocument/2006/relationships/image" Target="../media/image91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jpg"/><Relationship Id="rId3" Type="http://schemas.openxmlformats.org/officeDocument/2006/relationships/image" Target="../media/image635.png"/><Relationship Id="rId7" Type="http://schemas.openxmlformats.org/officeDocument/2006/relationships/image" Target="../media/image919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916.png"/><Relationship Id="rId4" Type="http://schemas.openxmlformats.org/officeDocument/2006/relationships/image" Target="../media/image915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jpg"/><Relationship Id="rId3" Type="http://schemas.openxmlformats.org/officeDocument/2006/relationships/image" Target="../media/image635.png"/><Relationship Id="rId7" Type="http://schemas.openxmlformats.org/officeDocument/2006/relationships/image" Target="../media/image919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916.png"/><Relationship Id="rId4" Type="http://schemas.openxmlformats.org/officeDocument/2006/relationships/image" Target="../media/image915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3" Type="http://schemas.openxmlformats.org/officeDocument/2006/relationships/image" Target="../media/image920.png"/><Relationship Id="rId7" Type="http://schemas.openxmlformats.org/officeDocument/2006/relationships/image" Target="../media/image92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3.png"/><Relationship Id="rId11" Type="http://schemas.openxmlformats.org/officeDocument/2006/relationships/image" Target="../media/image375.png"/><Relationship Id="rId5" Type="http://schemas.openxmlformats.org/officeDocument/2006/relationships/image" Target="../media/image922.png"/><Relationship Id="rId10" Type="http://schemas.openxmlformats.org/officeDocument/2006/relationships/image" Target="../media/image882.png"/><Relationship Id="rId4" Type="http://schemas.openxmlformats.org/officeDocument/2006/relationships/image" Target="../media/image921.png"/><Relationship Id="rId9" Type="http://schemas.openxmlformats.org/officeDocument/2006/relationships/image" Target="../media/image92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3" Type="http://schemas.openxmlformats.org/officeDocument/2006/relationships/image" Target="../media/image920.png"/><Relationship Id="rId7" Type="http://schemas.openxmlformats.org/officeDocument/2006/relationships/image" Target="../media/image92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7.png"/><Relationship Id="rId11" Type="http://schemas.openxmlformats.org/officeDocument/2006/relationships/image" Target="../media/image375.png"/><Relationship Id="rId5" Type="http://schemas.openxmlformats.org/officeDocument/2006/relationships/image" Target="../media/image922.png"/><Relationship Id="rId10" Type="http://schemas.openxmlformats.org/officeDocument/2006/relationships/image" Target="../media/image882.png"/><Relationship Id="rId4" Type="http://schemas.openxmlformats.org/officeDocument/2006/relationships/image" Target="../media/image921.png"/><Relationship Id="rId9" Type="http://schemas.openxmlformats.org/officeDocument/2006/relationships/image" Target="../media/image926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3" Type="http://schemas.openxmlformats.org/officeDocument/2006/relationships/image" Target="../media/image920.png"/><Relationship Id="rId7" Type="http://schemas.openxmlformats.org/officeDocument/2006/relationships/image" Target="../media/image928.png"/><Relationship Id="rId12" Type="http://schemas.openxmlformats.org/officeDocument/2006/relationships/image" Target="../media/image37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7.png"/><Relationship Id="rId11" Type="http://schemas.openxmlformats.org/officeDocument/2006/relationships/image" Target="../media/image925.png"/><Relationship Id="rId5" Type="http://schemas.openxmlformats.org/officeDocument/2006/relationships/image" Target="../media/image922.png"/><Relationship Id="rId10" Type="http://schemas.openxmlformats.org/officeDocument/2006/relationships/image" Target="../media/image882.png"/><Relationship Id="rId4" Type="http://schemas.openxmlformats.org/officeDocument/2006/relationships/image" Target="../media/image921.png"/><Relationship Id="rId9" Type="http://schemas.openxmlformats.org/officeDocument/2006/relationships/image" Target="../media/image926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3" Type="http://schemas.openxmlformats.org/officeDocument/2006/relationships/image" Target="../media/image920.png"/><Relationship Id="rId7" Type="http://schemas.openxmlformats.org/officeDocument/2006/relationships/image" Target="../media/image92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7.png"/><Relationship Id="rId11" Type="http://schemas.openxmlformats.org/officeDocument/2006/relationships/image" Target="../media/image377.png"/><Relationship Id="rId5" Type="http://schemas.openxmlformats.org/officeDocument/2006/relationships/image" Target="../media/image922.png"/><Relationship Id="rId10" Type="http://schemas.openxmlformats.org/officeDocument/2006/relationships/image" Target="../media/image887.png"/><Relationship Id="rId4" Type="http://schemas.openxmlformats.org/officeDocument/2006/relationships/image" Target="../media/image921.png"/><Relationship Id="rId9" Type="http://schemas.openxmlformats.org/officeDocument/2006/relationships/image" Target="../media/image930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940.jpg"/><Relationship Id="rId3" Type="http://schemas.openxmlformats.org/officeDocument/2006/relationships/image" Target="../media/image932.png"/><Relationship Id="rId7" Type="http://schemas.openxmlformats.org/officeDocument/2006/relationships/image" Target="../media/image376.png"/><Relationship Id="rId12" Type="http://schemas.openxmlformats.org/officeDocument/2006/relationships/image" Target="../media/image939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5.png"/><Relationship Id="rId11" Type="http://schemas.openxmlformats.org/officeDocument/2006/relationships/image" Target="../media/image938.png"/><Relationship Id="rId5" Type="http://schemas.openxmlformats.org/officeDocument/2006/relationships/image" Target="../media/image934.png"/><Relationship Id="rId10" Type="http://schemas.openxmlformats.org/officeDocument/2006/relationships/image" Target="../media/image937.png"/><Relationship Id="rId4" Type="http://schemas.openxmlformats.org/officeDocument/2006/relationships/image" Target="../media/image933.png"/><Relationship Id="rId9" Type="http://schemas.openxmlformats.org/officeDocument/2006/relationships/image" Target="../media/image936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940.jpg"/><Relationship Id="rId3" Type="http://schemas.openxmlformats.org/officeDocument/2006/relationships/image" Target="../media/image932.png"/><Relationship Id="rId7" Type="http://schemas.openxmlformats.org/officeDocument/2006/relationships/image" Target="../media/image379.png"/><Relationship Id="rId12" Type="http://schemas.openxmlformats.org/officeDocument/2006/relationships/image" Target="../media/image939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938.png"/><Relationship Id="rId5" Type="http://schemas.openxmlformats.org/officeDocument/2006/relationships/image" Target="../media/image934.png"/><Relationship Id="rId10" Type="http://schemas.openxmlformats.org/officeDocument/2006/relationships/image" Target="../media/image937.png"/><Relationship Id="rId4" Type="http://schemas.openxmlformats.org/officeDocument/2006/relationships/image" Target="../media/image933.png"/><Relationship Id="rId9" Type="http://schemas.openxmlformats.org/officeDocument/2006/relationships/image" Target="../media/image9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1.jpg"/><Relationship Id="rId4" Type="http://schemas.openxmlformats.org/officeDocument/2006/relationships/image" Target="../media/image130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940.jpg"/><Relationship Id="rId3" Type="http://schemas.openxmlformats.org/officeDocument/2006/relationships/image" Target="../media/image932.png"/><Relationship Id="rId7" Type="http://schemas.openxmlformats.org/officeDocument/2006/relationships/image" Target="../media/image379.png"/><Relationship Id="rId12" Type="http://schemas.openxmlformats.org/officeDocument/2006/relationships/image" Target="../media/image944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943.png"/><Relationship Id="rId5" Type="http://schemas.openxmlformats.org/officeDocument/2006/relationships/image" Target="../media/image934.png"/><Relationship Id="rId10" Type="http://schemas.openxmlformats.org/officeDocument/2006/relationships/image" Target="../media/image942.png"/><Relationship Id="rId4" Type="http://schemas.openxmlformats.org/officeDocument/2006/relationships/image" Target="../media/image933.png"/><Relationship Id="rId9" Type="http://schemas.openxmlformats.org/officeDocument/2006/relationships/image" Target="../media/image94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jpg"/><Relationship Id="rId3" Type="http://schemas.openxmlformats.org/officeDocument/2006/relationships/image" Target="../media/image945.png"/><Relationship Id="rId7" Type="http://schemas.openxmlformats.org/officeDocument/2006/relationships/image" Target="../media/image94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8.png"/><Relationship Id="rId5" Type="http://schemas.openxmlformats.org/officeDocument/2006/relationships/image" Target="../media/image947.png"/><Relationship Id="rId4" Type="http://schemas.openxmlformats.org/officeDocument/2006/relationships/image" Target="../media/image946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jpg"/><Relationship Id="rId3" Type="http://schemas.openxmlformats.org/officeDocument/2006/relationships/image" Target="../media/image945.png"/><Relationship Id="rId7" Type="http://schemas.openxmlformats.org/officeDocument/2006/relationships/image" Target="../media/image95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8.png"/><Relationship Id="rId5" Type="http://schemas.openxmlformats.org/officeDocument/2006/relationships/image" Target="../media/image947.png"/><Relationship Id="rId4" Type="http://schemas.openxmlformats.org/officeDocument/2006/relationships/image" Target="../media/image94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3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61.png"/><Relationship Id="rId4" Type="http://schemas.openxmlformats.org/officeDocument/2006/relationships/image" Target="../media/image956.png"/><Relationship Id="rId9" Type="http://schemas.openxmlformats.org/officeDocument/2006/relationships/image" Target="../media/image960.png"/><Relationship Id="rId14" Type="http://schemas.openxmlformats.org/officeDocument/2006/relationships/image" Target="../media/image965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5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61.png"/><Relationship Id="rId4" Type="http://schemas.openxmlformats.org/officeDocument/2006/relationships/image" Target="../media/image956.png"/><Relationship Id="rId9" Type="http://schemas.openxmlformats.org/officeDocument/2006/relationships/image" Target="../media/image960.png"/><Relationship Id="rId14" Type="http://schemas.openxmlformats.org/officeDocument/2006/relationships/image" Target="../media/image965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61.png"/><Relationship Id="rId4" Type="http://schemas.openxmlformats.org/officeDocument/2006/relationships/image" Target="../media/image956.png"/><Relationship Id="rId9" Type="http://schemas.openxmlformats.org/officeDocument/2006/relationships/image" Target="../media/image960.png"/><Relationship Id="rId14" Type="http://schemas.openxmlformats.org/officeDocument/2006/relationships/image" Target="../media/image965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61.png"/><Relationship Id="rId4" Type="http://schemas.openxmlformats.org/officeDocument/2006/relationships/image" Target="../media/image956.png"/><Relationship Id="rId9" Type="http://schemas.openxmlformats.org/officeDocument/2006/relationships/image" Target="../media/image960.png"/><Relationship Id="rId14" Type="http://schemas.openxmlformats.org/officeDocument/2006/relationships/image" Target="../media/image965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71.png"/><Relationship Id="rId4" Type="http://schemas.openxmlformats.org/officeDocument/2006/relationships/image" Target="../media/image956.png"/><Relationship Id="rId9" Type="http://schemas.openxmlformats.org/officeDocument/2006/relationships/image" Target="../media/image970.png"/><Relationship Id="rId14" Type="http://schemas.openxmlformats.org/officeDocument/2006/relationships/image" Target="../media/image965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63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62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72.png"/><Relationship Id="rId4" Type="http://schemas.openxmlformats.org/officeDocument/2006/relationships/image" Target="../media/image956.png"/><Relationship Id="rId9" Type="http://schemas.openxmlformats.org/officeDocument/2006/relationships/image" Target="../media/image970.png"/><Relationship Id="rId14" Type="http://schemas.openxmlformats.org/officeDocument/2006/relationships/image" Target="../media/image9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9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74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73.png"/><Relationship Id="rId5" Type="http://schemas.openxmlformats.org/officeDocument/2006/relationships/image" Target="../media/image957.png"/><Relationship Id="rId15" Type="http://schemas.openxmlformats.org/officeDocument/2006/relationships/image" Target="../media/image966.png"/><Relationship Id="rId10" Type="http://schemas.openxmlformats.org/officeDocument/2006/relationships/image" Target="../media/image972.png"/><Relationship Id="rId4" Type="http://schemas.openxmlformats.org/officeDocument/2006/relationships/image" Target="../media/image956.png"/><Relationship Id="rId9" Type="http://schemas.openxmlformats.org/officeDocument/2006/relationships/image" Target="../media/image970.png"/><Relationship Id="rId14" Type="http://schemas.openxmlformats.org/officeDocument/2006/relationships/image" Target="../media/image965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75.png"/><Relationship Id="rId2" Type="http://schemas.openxmlformats.org/officeDocument/2006/relationships/image" Target="../media/image954.png"/><Relationship Id="rId16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73.png"/><Relationship Id="rId5" Type="http://schemas.openxmlformats.org/officeDocument/2006/relationships/image" Target="../media/image957.png"/><Relationship Id="rId15" Type="http://schemas.openxmlformats.org/officeDocument/2006/relationships/image" Target="../media/image976.png"/><Relationship Id="rId10" Type="http://schemas.openxmlformats.org/officeDocument/2006/relationships/image" Target="../media/image972.png"/><Relationship Id="rId4" Type="http://schemas.openxmlformats.org/officeDocument/2006/relationships/image" Target="../media/image956.png"/><Relationship Id="rId9" Type="http://schemas.openxmlformats.org/officeDocument/2006/relationships/image" Target="../media/image970.png"/><Relationship Id="rId14" Type="http://schemas.openxmlformats.org/officeDocument/2006/relationships/image" Target="../media/image965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964.jpg"/><Relationship Id="rId3" Type="http://schemas.openxmlformats.org/officeDocument/2006/relationships/image" Target="../media/image955.png"/><Relationship Id="rId7" Type="http://schemas.openxmlformats.org/officeDocument/2006/relationships/image" Target="../media/image969.png"/><Relationship Id="rId12" Type="http://schemas.openxmlformats.org/officeDocument/2006/relationships/image" Target="../media/image975.png"/><Relationship Id="rId2" Type="http://schemas.openxmlformats.org/officeDocument/2006/relationships/image" Target="../media/image954.png"/><Relationship Id="rId16" Type="http://schemas.openxmlformats.org/officeDocument/2006/relationships/image" Target="../media/image9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8.png"/><Relationship Id="rId11" Type="http://schemas.openxmlformats.org/officeDocument/2006/relationships/image" Target="../media/image973.png"/><Relationship Id="rId5" Type="http://schemas.openxmlformats.org/officeDocument/2006/relationships/image" Target="../media/image957.png"/><Relationship Id="rId15" Type="http://schemas.openxmlformats.org/officeDocument/2006/relationships/image" Target="../media/image253.png"/><Relationship Id="rId10" Type="http://schemas.openxmlformats.org/officeDocument/2006/relationships/image" Target="../media/image972.png"/><Relationship Id="rId4" Type="http://schemas.openxmlformats.org/officeDocument/2006/relationships/image" Target="../media/image956.png"/><Relationship Id="rId9" Type="http://schemas.openxmlformats.org/officeDocument/2006/relationships/image" Target="../media/image970.png"/><Relationship Id="rId14" Type="http://schemas.openxmlformats.org/officeDocument/2006/relationships/image" Target="../media/image252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3" Type="http://schemas.openxmlformats.org/officeDocument/2006/relationships/image" Target="../media/image979.png"/><Relationship Id="rId7" Type="http://schemas.openxmlformats.org/officeDocument/2006/relationships/image" Target="../media/image127.png"/><Relationship Id="rId2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1.png"/><Relationship Id="rId5" Type="http://schemas.openxmlformats.org/officeDocument/2006/relationships/image" Target="../media/image109.png"/><Relationship Id="rId10" Type="http://schemas.openxmlformats.org/officeDocument/2006/relationships/image" Target="../media/image677.png"/><Relationship Id="rId4" Type="http://schemas.openxmlformats.org/officeDocument/2006/relationships/image" Target="../media/image980.png"/><Relationship Id="rId9" Type="http://schemas.openxmlformats.org/officeDocument/2006/relationships/image" Target="../media/image706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12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5.png"/><Relationship Id="rId4" Type="http://schemas.openxmlformats.org/officeDocument/2006/relationships/image" Target="../media/image613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86.png"/><Relationship Id="rId7" Type="http://schemas.openxmlformats.org/officeDocument/2006/relationships/image" Target="../media/image989.png"/><Relationship Id="rId12" Type="http://schemas.openxmlformats.org/officeDocument/2006/relationships/image" Target="../media/image99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3.png"/><Relationship Id="rId11" Type="http://schemas.openxmlformats.org/officeDocument/2006/relationships/image" Target="../media/image993.png"/><Relationship Id="rId5" Type="http://schemas.openxmlformats.org/officeDocument/2006/relationships/image" Target="../media/image988.png"/><Relationship Id="rId10" Type="http://schemas.openxmlformats.org/officeDocument/2006/relationships/image" Target="../media/image992.png"/><Relationship Id="rId4" Type="http://schemas.openxmlformats.org/officeDocument/2006/relationships/image" Target="../media/image987.png"/><Relationship Id="rId9" Type="http://schemas.openxmlformats.org/officeDocument/2006/relationships/image" Target="../media/image991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5.png"/><Relationship Id="rId3" Type="http://schemas.openxmlformats.org/officeDocument/2006/relationships/image" Target="../media/image986.png"/><Relationship Id="rId7" Type="http://schemas.openxmlformats.org/officeDocument/2006/relationships/image" Target="../media/image989.png"/><Relationship Id="rId12" Type="http://schemas.openxmlformats.org/officeDocument/2006/relationships/image" Target="../media/image99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3.png"/><Relationship Id="rId11" Type="http://schemas.openxmlformats.org/officeDocument/2006/relationships/image" Target="../media/image998.png"/><Relationship Id="rId5" Type="http://schemas.openxmlformats.org/officeDocument/2006/relationships/image" Target="../media/image988.png"/><Relationship Id="rId10" Type="http://schemas.openxmlformats.org/officeDocument/2006/relationships/image" Target="../media/image997.png"/><Relationship Id="rId4" Type="http://schemas.openxmlformats.org/officeDocument/2006/relationships/image" Target="../media/image987.png"/><Relationship Id="rId9" Type="http://schemas.openxmlformats.org/officeDocument/2006/relationships/image" Target="../media/image99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08.png"/><Relationship Id="rId5" Type="http://schemas.openxmlformats.org/officeDocument/2006/relationships/image" Target="../media/image1002.png"/><Relationship Id="rId10" Type="http://schemas.openxmlformats.org/officeDocument/2006/relationships/image" Target="../media/image1007.png"/><Relationship Id="rId4" Type="http://schemas.openxmlformats.org/officeDocument/2006/relationships/image" Target="../media/image1001.png"/><Relationship Id="rId9" Type="http://schemas.openxmlformats.org/officeDocument/2006/relationships/image" Target="../media/image1006.png"/><Relationship Id="rId14" Type="http://schemas.openxmlformats.org/officeDocument/2006/relationships/image" Target="../media/image101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08.png"/><Relationship Id="rId5" Type="http://schemas.openxmlformats.org/officeDocument/2006/relationships/image" Target="../media/image1002.png"/><Relationship Id="rId10" Type="http://schemas.openxmlformats.org/officeDocument/2006/relationships/image" Target="../media/image1007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9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08.png"/><Relationship Id="rId5" Type="http://schemas.openxmlformats.org/officeDocument/2006/relationships/image" Target="../media/image1002.png"/><Relationship Id="rId10" Type="http://schemas.openxmlformats.org/officeDocument/2006/relationships/image" Target="../media/image1007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08.png"/><Relationship Id="rId5" Type="http://schemas.openxmlformats.org/officeDocument/2006/relationships/image" Target="../media/image1002.png"/><Relationship Id="rId10" Type="http://schemas.openxmlformats.org/officeDocument/2006/relationships/image" Target="../media/image1012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13.png"/><Relationship Id="rId5" Type="http://schemas.openxmlformats.org/officeDocument/2006/relationships/image" Target="../media/image1002.png"/><Relationship Id="rId10" Type="http://schemas.openxmlformats.org/officeDocument/2006/relationships/image" Target="../media/image1012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13.png"/><Relationship Id="rId5" Type="http://schemas.openxmlformats.org/officeDocument/2006/relationships/image" Target="../media/image1002.png"/><Relationship Id="rId10" Type="http://schemas.openxmlformats.org/officeDocument/2006/relationships/image" Target="../media/image1012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0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13.png"/><Relationship Id="rId5" Type="http://schemas.openxmlformats.org/officeDocument/2006/relationships/image" Target="../media/image1002.png"/><Relationship Id="rId10" Type="http://schemas.openxmlformats.org/officeDocument/2006/relationships/image" Target="../media/image1012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13" Type="http://schemas.openxmlformats.org/officeDocument/2006/relationships/image" Target="../media/image1015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12" Type="http://schemas.openxmlformats.org/officeDocument/2006/relationships/image" Target="../media/image10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1" Type="http://schemas.openxmlformats.org/officeDocument/2006/relationships/image" Target="../media/image1013.png"/><Relationship Id="rId5" Type="http://schemas.openxmlformats.org/officeDocument/2006/relationships/image" Target="../media/image1002.png"/><Relationship Id="rId10" Type="http://schemas.openxmlformats.org/officeDocument/2006/relationships/image" Target="../media/image1012.png"/><Relationship Id="rId4" Type="http://schemas.openxmlformats.org/officeDocument/2006/relationships/image" Target="../media/image1001.png"/><Relationship Id="rId9" Type="http://schemas.openxmlformats.org/officeDocument/2006/relationships/image" Target="../media/image302.png"/><Relationship Id="rId14" Type="http://schemas.openxmlformats.org/officeDocument/2006/relationships/image" Target="../media/image1011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16.png"/><Relationship Id="rId7" Type="http://schemas.openxmlformats.org/officeDocument/2006/relationships/image" Target="../media/image1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9.png"/><Relationship Id="rId5" Type="http://schemas.openxmlformats.org/officeDocument/2006/relationships/image" Target="../media/image1018.png"/><Relationship Id="rId4" Type="http://schemas.openxmlformats.org/officeDocument/2006/relationships/image" Target="../media/image1017.png"/><Relationship Id="rId9" Type="http://schemas.openxmlformats.org/officeDocument/2006/relationships/image" Target="../media/image102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2.png"/><Relationship Id="rId5" Type="http://schemas.openxmlformats.org/officeDocument/2006/relationships/image" Target="../media/image1021.png"/><Relationship Id="rId4" Type="http://schemas.openxmlformats.org/officeDocument/2006/relationships/image" Target="../media/image358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7.png"/><Relationship Id="rId11" Type="http://schemas.openxmlformats.org/officeDocument/2006/relationships/image" Target="../media/image1032.png"/><Relationship Id="rId5" Type="http://schemas.openxmlformats.org/officeDocument/2006/relationships/image" Target="../media/image1026.png"/><Relationship Id="rId10" Type="http://schemas.openxmlformats.org/officeDocument/2006/relationships/image" Target="../media/image1031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7.png"/><Relationship Id="rId11" Type="http://schemas.openxmlformats.org/officeDocument/2006/relationships/image" Target="../media/image1032.png"/><Relationship Id="rId5" Type="http://schemas.openxmlformats.org/officeDocument/2006/relationships/image" Target="../media/image788.png"/><Relationship Id="rId10" Type="http://schemas.openxmlformats.org/officeDocument/2006/relationships/image" Target="../media/image1031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9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14" Type="http://schemas.openxmlformats.org/officeDocument/2006/relationships/image" Target="../media/image149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7.png"/><Relationship Id="rId11" Type="http://schemas.openxmlformats.org/officeDocument/2006/relationships/image" Target="../media/image1032.png"/><Relationship Id="rId5" Type="http://schemas.openxmlformats.org/officeDocument/2006/relationships/image" Target="../media/image788.png"/><Relationship Id="rId10" Type="http://schemas.openxmlformats.org/officeDocument/2006/relationships/image" Target="../media/image1031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3.png"/><Relationship Id="rId11" Type="http://schemas.openxmlformats.org/officeDocument/2006/relationships/image" Target="../media/image1032.png"/><Relationship Id="rId5" Type="http://schemas.openxmlformats.org/officeDocument/2006/relationships/image" Target="../media/image788.png"/><Relationship Id="rId10" Type="http://schemas.openxmlformats.org/officeDocument/2006/relationships/image" Target="../media/image1031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3.png"/><Relationship Id="rId11" Type="http://schemas.openxmlformats.org/officeDocument/2006/relationships/image" Target="../media/image1032.png"/><Relationship Id="rId5" Type="http://schemas.openxmlformats.org/officeDocument/2006/relationships/image" Target="../media/image788.png"/><Relationship Id="rId10" Type="http://schemas.openxmlformats.org/officeDocument/2006/relationships/image" Target="../media/image1031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5.png"/><Relationship Id="rId3" Type="http://schemas.openxmlformats.org/officeDocument/2006/relationships/image" Target="../media/image1024.png"/><Relationship Id="rId7" Type="http://schemas.openxmlformats.org/officeDocument/2006/relationships/image" Target="../media/image1034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3.png"/><Relationship Id="rId11" Type="http://schemas.openxmlformats.org/officeDocument/2006/relationships/image" Target="../media/image1038.png"/><Relationship Id="rId5" Type="http://schemas.openxmlformats.org/officeDocument/2006/relationships/image" Target="../media/image788.png"/><Relationship Id="rId10" Type="http://schemas.openxmlformats.org/officeDocument/2006/relationships/image" Target="../media/image1037.png"/><Relationship Id="rId4" Type="http://schemas.openxmlformats.org/officeDocument/2006/relationships/image" Target="../media/image1025.png"/><Relationship Id="rId9" Type="http://schemas.openxmlformats.org/officeDocument/2006/relationships/image" Target="../media/image1036.png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5.png"/><Relationship Id="rId3" Type="http://schemas.openxmlformats.org/officeDocument/2006/relationships/image" Target="../media/image1024.png"/><Relationship Id="rId7" Type="http://schemas.openxmlformats.org/officeDocument/2006/relationships/image" Target="../media/image1034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3.png"/><Relationship Id="rId11" Type="http://schemas.openxmlformats.org/officeDocument/2006/relationships/image" Target="../media/image1039.png"/><Relationship Id="rId5" Type="http://schemas.openxmlformats.org/officeDocument/2006/relationships/image" Target="../media/image788.png"/><Relationship Id="rId10" Type="http://schemas.openxmlformats.org/officeDocument/2006/relationships/image" Target="../media/image1037.png"/><Relationship Id="rId4" Type="http://schemas.openxmlformats.org/officeDocument/2006/relationships/image" Target="../media/image1025.png"/><Relationship Id="rId9" Type="http://schemas.openxmlformats.org/officeDocument/2006/relationships/image" Target="../media/image1036.pn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13" Type="http://schemas.openxmlformats.org/officeDocument/2006/relationships/image" Target="../media/image1051.png"/><Relationship Id="rId3" Type="http://schemas.openxmlformats.org/officeDocument/2006/relationships/image" Target="../media/image1041.png"/><Relationship Id="rId7" Type="http://schemas.openxmlformats.org/officeDocument/2006/relationships/image" Target="../media/image1045.png"/><Relationship Id="rId12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11" Type="http://schemas.openxmlformats.org/officeDocument/2006/relationships/image" Target="../media/image1049.png"/><Relationship Id="rId5" Type="http://schemas.openxmlformats.org/officeDocument/2006/relationships/image" Target="../media/image1043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13" Type="http://schemas.openxmlformats.org/officeDocument/2006/relationships/image" Target="../media/image1051.png"/><Relationship Id="rId3" Type="http://schemas.openxmlformats.org/officeDocument/2006/relationships/image" Target="../media/image1041.png"/><Relationship Id="rId7" Type="http://schemas.openxmlformats.org/officeDocument/2006/relationships/image" Target="../media/image822.png"/><Relationship Id="rId12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11" Type="http://schemas.openxmlformats.org/officeDocument/2006/relationships/image" Target="../media/image1049.png"/><Relationship Id="rId5" Type="http://schemas.openxmlformats.org/officeDocument/2006/relationships/image" Target="../media/image68.png"/><Relationship Id="rId10" Type="http://schemas.openxmlformats.org/officeDocument/2006/relationships/image" Target="../media/image1054.png"/><Relationship Id="rId4" Type="http://schemas.openxmlformats.org/officeDocument/2006/relationships/image" Target="../media/image1042.png"/><Relationship Id="rId9" Type="http://schemas.openxmlformats.org/officeDocument/2006/relationships/image" Target="../media/image1053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13" Type="http://schemas.openxmlformats.org/officeDocument/2006/relationships/image" Target="../media/image1051.png"/><Relationship Id="rId3" Type="http://schemas.openxmlformats.org/officeDocument/2006/relationships/image" Target="../media/image1041.png"/><Relationship Id="rId7" Type="http://schemas.openxmlformats.org/officeDocument/2006/relationships/image" Target="../media/image822.png"/><Relationship Id="rId12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11" Type="http://schemas.openxmlformats.org/officeDocument/2006/relationships/image" Target="../media/image1049.png"/><Relationship Id="rId5" Type="http://schemas.openxmlformats.org/officeDocument/2006/relationships/image" Target="../media/image68.png"/><Relationship Id="rId10" Type="http://schemas.openxmlformats.org/officeDocument/2006/relationships/image" Target="../media/image1055.png"/><Relationship Id="rId4" Type="http://schemas.openxmlformats.org/officeDocument/2006/relationships/image" Target="../media/image1042.png"/><Relationship Id="rId9" Type="http://schemas.openxmlformats.org/officeDocument/2006/relationships/image" Target="../media/image1053.png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13" Type="http://schemas.openxmlformats.org/officeDocument/2006/relationships/image" Target="../media/image1051.png"/><Relationship Id="rId3" Type="http://schemas.openxmlformats.org/officeDocument/2006/relationships/image" Target="../media/image1041.png"/><Relationship Id="rId7" Type="http://schemas.openxmlformats.org/officeDocument/2006/relationships/image" Target="../media/image822.png"/><Relationship Id="rId12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11" Type="http://schemas.openxmlformats.org/officeDocument/2006/relationships/image" Target="../media/image1049.png"/><Relationship Id="rId5" Type="http://schemas.openxmlformats.org/officeDocument/2006/relationships/image" Target="../media/image68.png"/><Relationship Id="rId10" Type="http://schemas.openxmlformats.org/officeDocument/2006/relationships/image" Target="../media/image1055.png"/><Relationship Id="rId4" Type="http://schemas.openxmlformats.org/officeDocument/2006/relationships/image" Target="../media/image1042.png"/><Relationship Id="rId9" Type="http://schemas.openxmlformats.org/officeDocument/2006/relationships/image" Target="../media/image1053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13" Type="http://schemas.openxmlformats.org/officeDocument/2006/relationships/image" Target="../media/image1058.png"/><Relationship Id="rId3" Type="http://schemas.openxmlformats.org/officeDocument/2006/relationships/image" Target="../media/image1041.png"/><Relationship Id="rId7" Type="http://schemas.openxmlformats.org/officeDocument/2006/relationships/image" Target="../media/image822.png"/><Relationship Id="rId12" Type="http://schemas.openxmlformats.org/officeDocument/2006/relationships/image" Target="../media/image1057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1.png"/><Relationship Id="rId11" Type="http://schemas.openxmlformats.org/officeDocument/2006/relationships/image" Target="../media/image1056.png"/><Relationship Id="rId5" Type="http://schemas.openxmlformats.org/officeDocument/2006/relationships/image" Target="../media/image68.png"/><Relationship Id="rId10" Type="http://schemas.openxmlformats.org/officeDocument/2006/relationships/image" Target="../media/image1055.png"/><Relationship Id="rId4" Type="http://schemas.openxmlformats.org/officeDocument/2006/relationships/image" Target="../media/image1042.png"/><Relationship Id="rId9" Type="http://schemas.openxmlformats.org/officeDocument/2006/relationships/image" Target="../media/image10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4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52.png"/><Relationship Id="rId2" Type="http://schemas.openxmlformats.org/officeDocument/2006/relationships/image" Target="../media/image9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57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14" Type="http://schemas.openxmlformats.org/officeDocument/2006/relationships/image" Target="../media/image149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553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image" Target="../media/image455.png"/><Relationship Id="rId4" Type="http://schemas.openxmlformats.org/officeDocument/2006/relationships/image" Target="../media/image10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3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52.png"/><Relationship Id="rId2" Type="http://schemas.openxmlformats.org/officeDocument/2006/relationships/image" Target="../media/image93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40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3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93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40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39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jp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3.jpg"/><Relationship Id="rId5" Type="http://schemas.openxmlformats.org/officeDocument/2006/relationships/image" Target="../media/image174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65.png"/><Relationship Id="rId7" Type="http://schemas.openxmlformats.org/officeDocument/2006/relationships/image" Target="../media/image1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3.jpg"/><Relationship Id="rId5" Type="http://schemas.openxmlformats.org/officeDocument/2006/relationships/image" Target="../media/image174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65.png"/><Relationship Id="rId7" Type="http://schemas.openxmlformats.org/officeDocument/2006/relationships/image" Target="../media/image1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3.jpg"/><Relationship Id="rId5" Type="http://schemas.openxmlformats.org/officeDocument/2006/relationships/image" Target="../media/image174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65.png"/><Relationship Id="rId7" Type="http://schemas.openxmlformats.org/officeDocument/2006/relationships/image" Target="../media/image1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3.jp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66.png"/><Relationship Id="rId9" Type="http://schemas.openxmlformats.org/officeDocument/2006/relationships/image" Target="../media/image1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jp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90.jp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99.jp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8.jp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jp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120.png"/><Relationship Id="rId14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120.png"/><Relationship Id="rId14" Type="http://schemas.openxmlformats.org/officeDocument/2006/relationships/image" Target="../media/image2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32.png"/><Relationship Id="rId12" Type="http://schemas.openxmlformats.org/officeDocument/2006/relationships/image" Target="../media/image22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120.png"/><Relationship Id="rId14" Type="http://schemas.openxmlformats.org/officeDocument/2006/relationships/image" Target="../media/image2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32.png"/><Relationship Id="rId12" Type="http://schemas.openxmlformats.org/officeDocument/2006/relationships/image" Target="../media/image22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126.png"/><Relationship Id="rId14" Type="http://schemas.openxmlformats.org/officeDocument/2006/relationships/image" Target="../media/image2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27.png"/><Relationship Id="rId3" Type="http://schemas.openxmlformats.org/officeDocument/2006/relationships/image" Target="../media/image218.png"/><Relationship Id="rId7" Type="http://schemas.openxmlformats.org/officeDocument/2006/relationships/image" Target="../media/image232.png"/><Relationship Id="rId12" Type="http://schemas.openxmlformats.org/officeDocument/2006/relationships/image" Target="../media/image23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126.png"/><Relationship Id="rId1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7.png"/><Relationship Id="rId3" Type="http://schemas.openxmlformats.org/officeDocument/2006/relationships/image" Target="../media/image218.png"/><Relationship Id="rId7" Type="http://schemas.openxmlformats.org/officeDocument/2006/relationships/image" Target="../media/image232.png"/><Relationship Id="rId12" Type="http://schemas.openxmlformats.org/officeDocument/2006/relationships/image" Target="../media/image236.png"/><Relationship Id="rId2" Type="http://schemas.openxmlformats.org/officeDocument/2006/relationships/image" Target="../media/image9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5.png"/><Relationship Id="rId5" Type="http://schemas.openxmlformats.org/officeDocument/2006/relationships/image" Target="../media/image220.png"/><Relationship Id="rId1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126.png"/><Relationship Id="rId14" Type="http://schemas.openxmlformats.org/officeDocument/2006/relationships/image" Target="../media/image2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7.png"/><Relationship Id="rId3" Type="http://schemas.openxmlformats.org/officeDocument/2006/relationships/image" Target="../media/image218.png"/><Relationship Id="rId7" Type="http://schemas.openxmlformats.org/officeDocument/2006/relationships/image" Target="../media/image232.png"/><Relationship Id="rId12" Type="http://schemas.openxmlformats.org/officeDocument/2006/relationships/image" Target="../media/image236.png"/><Relationship Id="rId2" Type="http://schemas.openxmlformats.org/officeDocument/2006/relationships/image" Target="../media/image93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5.png"/><Relationship Id="rId5" Type="http://schemas.openxmlformats.org/officeDocument/2006/relationships/image" Target="../media/image220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126.png"/><Relationship Id="rId14" Type="http://schemas.openxmlformats.org/officeDocument/2006/relationships/image" Target="../media/image2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5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jp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72.png"/><Relationship Id="rId4" Type="http://schemas.openxmlformats.org/officeDocument/2006/relationships/image" Target="../media/image2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5.png"/><Relationship Id="rId7" Type="http://schemas.openxmlformats.org/officeDocument/2006/relationships/image" Target="../media/image28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jpg"/><Relationship Id="rId5" Type="http://schemas.openxmlformats.org/officeDocument/2006/relationships/image" Target="../media/image272.png"/><Relationship Id="rId10" Type="http://schemas.openxmlformats.org/officeDocument/2006/relationships/image" Target="../media/image291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18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8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6.jpg"/><Relationship Id="rId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0.jpg"/><Relationship Id="rId4" Type="http://schemas.openxmlformats.org/officeDocument/2006/relationships/image" Target="../media/image3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jp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7.png"/><Relationship Id="rId18" Type="http://schemas.openxmlformats.org/officeDocument/2006/relationships/slide" Target="slide93.xml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12" Type="http://schemas.openxmlformats.org/officeDocument/2006/relationships/image" Target="../media/image346.png"/><Relationship Id="rId17" Type="http://schemas.openxmlformats.org/officeDocument/2006/relationships/slide" Target="slide92.xml"/><Relationship Id="rId2" Type="http://schemas.openxmlformats.org/officeDocument/2006/relationships/image" Target="../media/image68.png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45.png"/><Relationship Id="rId5" Type="http://schemas.openxmlformats.org/officeDocument/2006/relationships/image" Target="../media/image342.png"/><Relationship Id="rId15" Type="http://schemas.openxmlformats.org/officeDocument/2006/relationships/slide" Target="slide58.xml"/><Relationship Id="rId10" Type="http://schemas.openxmlformats.org/officeDocument/2006/relationships/image" Target="../media/image344.jpg"/><Relationship Id="rId4" Type="http://schemas.openxmlformats.org/officeDocument/2006/relationships/image" Target="../media/image341.png"/><Relationship Id="rId9" Type="http://schemas.openxmlformats.org/officeDocument/2006/relationships/image" Target="../media/image337.png"/><Relationship Id="rId1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5.png"/><Relationship Id="rId3" Type="http://schemas.openxmlformats.org/officeDocument/2006/relationships/image" Target="../media/image348.png"/><Relationship Id="rId7" Type="http://schemas.openxmlformats.org/officeDocument/2006/relationships/image" Target="../media/image343.png"/><Relationship Id="rId12" Type="http://schemas.openxmlformats.org/officeDocument/2006/relationships/image" Target="../media/image3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53.png"/><Relationship Id="rId5" Type="http://schemas.openxmlformats.org/officeDocument/2006/relationships/image" Target="../media/image350.png"/><Relationship Id="rId10" Type="http://schemas.openxmlformats.org/officeDocument/2006/relationships/image" Target="../media/image352.jpg"/><Relationship Id="rId4" Type="http://schemas.openxmlformats.org/officeDocument/2006/relationships/image" Target="../media/image349.png"/><Relationship Id="rId9" Type="http://schemas.openxmlformats.org/officeDocument/2006/relationships/image" Target="../media/image3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5.png"/><Relationship Id="rId3" Type="http://schemas.openxmlformats.org/officeDocument/2006/relationships/image" Target="../media/image348.png"/><Relationship Id="rId7" Type="http://schemas.openxmlformats.org/officeDocument/2006/relationships/image" Target="../media/image343.png"/><Relationship Id="rId12" Type="http://schemas.openxmlformats.org/officeDocument/2006/relationships/image" Target="../media/image3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53.png"/><Relationship Id="rId5" Type="http://schemas.openxmlformats.org/officeDocument/2006/relationships/image" Target="../media/image350.png"/><Relationship Id="rId10" Type="http://schemas.openxmlformats.org/officeDocument/2006/relationships/image" Target="../media/image352.jpg"/><Relationship Id="rId4" Type="http://schemas.openxmlformats.org/officeDocument/2006/relationships/image" Target="../media/image349.png"/><Relationship Id="rId9" Type="http://schemas.openxmlformats.org/officeDocument/2006/relationships/image" Target="../media/image35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9.png"/><Relationship Id="rId3" Type="http://schemas.openxmlformats.org/officeDocument/2006/relationships/image" Target="../media/image348.png"/><Relationship Id="rId7" Type="http://schemas.openxmlformats.org/officeDocument/2006/relationships/image" Target="../media/image343.png"/><Relationship Id="rId12" Type="http://schemas.openxmlformats.org/officeDocument/2006/relationships/image" Target="../media/image3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57.png"/><Relationship Id="rId5" Type="http://schemas.openxmlformats.org/officeDocument/2006/relationships/image" Target="../media/image350.png"/><Relationship Id="rId10" Type="http://schemas.openxmlformats.org/officeDocument/2006/relationships/image" Target="../media/image352.jpg"/><Relationship Id="rId4" Type="http://schemas.openxmlformats.org/officeDocument/2006/relationships/image" Target="../media/image349.png"/><Relationship Id="rId9" Type="http://schemas.openxmlformats.org/officeDocument/2006/relationships/image" Target="../media/image3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1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8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slide" Target="slide76.xml"/><Relationship Id="rId18" Type="http://schemas.openxmlformats.org/officeDocument/2006/relationships/slide" Target="slide300.xml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slide" Target="slide1.xml"/><Relationship Id="rId2" Type="http://schemas.openxmlformats.org/officeDocument/2006/relationships/image" Target="../media/image360.png"/><Relationship Id="rId16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5" Type="http://schemas.openxmlformats.org/officeDocument/2006/relationships/slide" Target="slide59.xml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slide" Target="slide5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slide" Target="slide76.xml"/><Relationship Id="rId18" Type="http://schemas.openxmlformats.org/officeDocument/2006/relationships/slide" Target="slide300.xml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slide" Target="slide1.xml"/><Relationship Id="rId2" Type="http://schemas.openxmlformats.org/officeDocument/2006/relationships/image" Target="../media/image360.png"/><Relationship Id="rId16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73.png"/><Relationship Id="rId5" Type="http://schemas.openxmlformats.org/officeDocument/2006/relationships/image" Target="../media/image371.png"/><Relationship Id="rId15" Type="http://schemas.openxmlformats.org/officeDocument/2006/relationships/slide" Target="slide59.xml"/><Relationship Id="rId10" Type="http://schemas.openxmlformats.org/officeDocument/2006/relationships/image" Target="../media/image372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slide" Target="slide5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slide" Target="slide76.xml"/><Relationship Id="rId18" Type="http://schemas.openxmlformats.org/officeDocument/2006/relationships/slide" Target="slide300.xml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slide" Target="slide1.xml"/><Relationship Id="rId2" Type="http://schemas.openxmlformats.org/officeDocument/2006/relationships/image" Target="../media/image360.png"/><Relationship Id="rId16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71.png"/><Relationship Id="rId15" Type="http://schemas.openxmlformats.org/officeDocument/2006/relationships/slide" Target="slide59.xml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slide" Target="slide5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slide" Target="slide76.xml"/><Relationship Id="rId18" Type="http://schemas.openxmlformats.org/officeDocument/2006/relationships/slide" Target="slide300.xml"/><Relationship Id="rId3" Type="http://schemas.openxmlformats.org/officeDocument/2006/relationships/image" Target="../media/image361.png"/><Relationship Id="rId7" Type="http://schemas.openxmlformats.org/officeDocument/2006/relationships/image" Target="../media/image375.png"/><Relationship Id="rId12" Type="http://schemas.openxmlformats.org/officeDocument/2006/relationships/image" Target="../media/image370.png"/><Relationship Id="rId17" Type="http://schemas.openxmlformats.org/officeDocument/2006/relationships/slide" Target="slide1.xml"/><Relationship Id="rId2" Type="http://schemas.openxmlformats.org/officeDocument/2006/relationships/image" Target="../media/image360.png"/><Relationship Id="rId16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69.png"/><Relationship Id="rId5" Type="http://schemas.openxmlformats.org/officeDocument/2006/relationships/image" Target="../media/image371.png"/><Relationship Id="rId15" Type="http://schemas.openxmlformats.org/officeDocument/2006/relationships/slide" Target="slide59.xml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slide" Target="slide5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slide" Target="slide76.xml"/><Relationship Id="rId18" Type="http://schemas.openxmlformats.org/officeDocument/2006/relationships/slide" Target="slide300.xml"/><Relationship Id="rId3" Type="http://schemas.openxmlformats.org/officeDocument/2006/relationships/image" Target="../media/image361.png"/><Relationship Id="rId7" Type="http://schemas.openxmlformats.org/officeDocument/2006/relationships/image" Target="../media/image377.png"/><Relationship Id="rId12" Type="http://schemas.openxmlformats.org/officeDocument/2006/relationships/image" Target="../media/image370.png"/><Relationship Id="rId17" Type="http://schemas.openxmlformats.org/officeDocument/2006/relationships/slide" Target="slide1.xml"/><Relationship Id="rId2" Type="http://schemas.openxmlformats.org/officeDocument/2006/relationships/image" Target="../media/image360.png"/><Relationship Id="rId16" Type="http://schemas.openxmlformats.org/officeDocument/2006/relationships/slide" Target="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3.png"/><Relationship Id="rId5" Type="http://schemas.openxmlformats.org/officeDocument/2006/relationships/image" Target="../media/image371.png"/><Relationship Id="rId15" Type="http://schemas.openxmlformats.org/officeDocument/2006/relationships/slide" Target="slide59.xml"/><Relationship Id="rId10" Type="http://schemas.openxmlformats.org/officeDocument/2006/relationships/image" Target="../media/image372.png"/><Relationship Id="rId4" Type="http://schemas.openxmlformats.org/officeDocument/2006/relationships/image" Target="../media/image362.png"/><Relationship Id="rId9" Type="http://schemas.openxmlformats.org/officeDocument/2006/relationships/image" Target="../media/image378.jpg"/><Relationship Id="rId14" Type="http://schemas.openxmlformats.org/officeDocument/2006/relationships/slide" Target="slide5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61.png"/><Relationship Id="rId7" Type="http://schemas.openxmlformats.org/officeDocument/2006/relationships/image" Target="../media/image377.png"/><Relationship Id="rId12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69.png"/><Relationship Id="rId5" Type="http://schemas.openxmlformats.org/officeDocument/2006/relationships/image" Target="../media/image371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80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61.png"/><Relationship Id="rId7" Type="http://schemas.openxmlformats.org/officeDocument/2006/relationships/image" Target="../media/image377.png"/><Relationship Id="rId12" Type="http://schemas.openxmlformats.org/officeDocument/2006/relationships/image" Target="../media/image38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82.png"/><Relationship Id="rId5" Type="http://schemas.openxmlformats.org/officeDocument/2006/relationships/image" Target="../media/image371.png"/><Relationship Id="rId10" Type="http://schemas.openxmlformats.org/officeDocument/2006/relationships/image" Target="../media/image381.png"/><Relationship Id="rId4" Type="http://schemas.openxmlformats.org/officeDocument/2006/relationships/image" Target="../media/image362.png"/><Relationship Id="rId9" Type="http://schemas.openxmlformats.org/officeDocument/2006/relationships/image" Target="../media/image380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jp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0.png"/><Relationship Id="rId7" Type="http://schemas.openxmlformats.org/officeDocument/2006/relationships/image" Target="../media/image403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5" Type="http://schemas.openxmlformats.org/officeDocument/2006/relationships/image" Target="../media/image68.png"/><Relationship Id="rId4" Type="http://schemas.openxmlformats.org/officeDocument/2006/relationships/image" Target="../media/image401.png"/><Relationship Id="rId9" Type="http://schemas.openxmlformats.org/officeDocument/2006/relationships/image" Target="../media/image40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1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Relationship Id="rId9" Type="http://schemas.openxmlformats.org/officeDocument/2006/relationships/image" Target="../media/image36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4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09.png"/><Relationship Id="rId10" Type="http://schemas.openxmlformats.org/officeDocument/2006/relationships/image" Target="../media/image367.png"/><Relationship Id="rId4" Type="http://schemas.openxmlformats.org/officeDocument/2006/relationships/image" Target="../media/image408.png"/><Relationship Id="rId9" Type="http://schemas.openxmlformats.org/officeDocument/2006/relationships/image" Target="../media/image41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07.png"/><Relationship Id="rId7" Type="http://schemas.openxmlformats.org/officeDocument/2006/relationships/image" Target="../media/image414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09.png"/><Relationship Id="rId10" Type="http://schemas.openxmlformats.org/officeDocument/2006/relationships/image" Target="../media/image417.jpg"/><Relationship Id="rId4" Type="http://schemas.openxmlformats.org/officeDocument/2006/relationships/image" Target="../media/image408.png"/><Relationship Id="rId9" Type="http://schemas.openxmlformats.org/officeDocument/2006/relationships/image" Target="../media/image41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418.png"/><Relationship Id="rId21" Type="http://schemas.openxmlformats.org/officeDocument/2006/relationships/image" Target="../media/image436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9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418.png"/><Relationship Id="rId21" Type="http://schemas.openxmlformats.org/officeDocument/2006/relationships/image" Target="../media/image436.png"/><Relationship Id="rId7" Type="http://schemas.openxmlformats.org/officeDocument/2006/relationships/image" Target="../media/image439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9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33.png"/><Relationship Id="rId3" Type="http://schemas.openxmlformats.org/officeDocument/2006/relationships/image" Target="../media/image418.png"/><Relationship Id="rId21" Type="http://schemas.openxmlformats.org/officeDocument/2006/relationships/image" Target="../media/image436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32.png"/><Relationship Id="rId2" Type="http://schemas.openxmlformats.org/officeDocument/2006/relationships/image" Target="../media/image93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20.png"/><Relationship Id="rId15" Type="http://schemas.openxmlformats.org/officeDocument/2006/relationships/image" Target="../media/image430.png"/><Relationship Id="rId10" Type="http://schemas.openxmlformats.org/officeDocument/2006/relationships/image" Target="../media/image442.png"/><Relationship Id="rId19" Type="http://schemas.openxmlformats.org/officeDocument/2006/relationships/image" Target="../media/image434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3" Type="http://schemas.openxmlformats.org/officeDocument/2006/relationships/image" Target="../media/image418.png"/><Relationship Id="rId21" Type="http://schemas.openxmlformats.org/officeDocument/2006/relationships/image" Target="../media/image453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" Type="http://schemas.openxmlformats.org/officeDocument/2006/relationships/image" Target="../media/image93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20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3" Type="http://schemas.openxmlformats.org/officeDocument/2006/relationships/image" Target="../media/image418.png"/><Relationship Id="rId21" Type="http://schemas.openxmlformats.org/officeDocument/2006/relationships/image" Target="../media/image453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54.png"/><Relationship Id="rId2" Type="http://schemas.openxmlformats.org/officeDocument/2006/relationships/image" Target="../media/image93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20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55.png"/><Relationship Id="rId3" Type="http://schemas.openxmlformats.org/officeDocument/2006/relationships/image" Target="../media/image418.png"/><Relationship Id="rId21" Type="http://schemas.openxmlformats.org/officeDocument/2006/relationships/image" Target="../media/image453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54.png"/><Relationship Id="rId2" Type="http://schemas.openxmlformats.org/officeDocument/2006/relationships/image" Target="../media/image93.png"/><Relationship Id="rId16" Type="http://schemas.openxmlformats.org/officeDocument/2006/relationships/image" Target="../media/image448.png"/><Relationship Id="rId20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20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19" Type="http://schemas.openxmlformats.org/officeDocument/2006/relationships/image" Target="../media/image456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18" Type="http://schemas.openxmlformats.org/officeDocument/2006/relationships/image" Target="../media/image455.png"/><Relationship Id="rId3" Type="http://schemas.openxmlformats.org/officeDocument/2006/relationships/image" Target="../media/image418.png"/><Relationship Id="rId21" Type="http://schemas.openxmlformats.org/officeDocument/2006/relationships/image" Target="../media/image458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54.png"/><Relationship Id="rId2" Type="http://schemas.openxmlformats.org/officeDocument/2006/relationships/image" Target="../media/image93.png"/><Relationship Id="rId16" Type="http://schemas.openxmlformats.org/officeDocument/2006/relationships/image" Target="../media/image448.png"/><Relationship Id="rId20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20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19" Type="http://schemas.openxmlformats.org/officeDocument/2006/relationships/image" Target="../media/image456.png"/><Relationship Id="rId4" Type="http://schemas.openxmlformats.org/officeDocument/2006/relationships/image" Target="../media/image419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1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9.png"/><Relationship Id="rId7" Type="http://schemas.openxmlformats.org/officeDocument/2006/relationships/image" Target="../media/image4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464.png"/><Relationship Id="rId5" Type="http://schemas.openxmlformats.org/officeDocument/2006/relationships/image" Target="../media/image461.png"/><Relationship Id="rId10" Type="http://schemas.openxmlformats.org/officeDocument/2006/relationships/image" Target="../media/image411.png"/><Relationship Id="rId4" Type="http://schemas.openxmlformats.org/officeDocument/2006/relationships/image" Target="../media/image460.png"/><Relationship Id="rId9" Type="http://schemas.openxmlformats.org/officeDocument/2006/relationships/image" Target="../media/image41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59.png"/><Relationship Id="rId7" Type="http://schemas.openxmlformats.org/officeDocument/2006/relationships/image" Target="../media/image4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464.png"/><Relationship Id="rId5" Type="http://schemas.openxmlformats.org/officeDocument/2006/relationships/image" Target="../media/image461.png"/><Relationship Id="rId10" Type="http://schemas.openxmlformats.org/officeDocument/2006/relationships/image" Target="../media/image411.png"/><Relationship Id="rId4" Type="http://schemas.openxmlformats.org/officeDocument/2006/relationships/image" Target="../media/image460.png"/><Relationship Id="rId9" Type="http://schemas.openxmlformats.org/officeDocument/2006/relationships/image" Target="../media/image41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59.png"/><Relationship Id="rId7" Type="http://schemas.openxmlformats.org/officeDocument/2006/relationships/image" Target="../media/image4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14.png"/><Relationship Id="rId4" Type="http://schemas.openxmlformats.org/officeDocument/2006/relationships/image" Target="../media/image460.png"/><Relationship Id="rId9" Type="http://schemas.openxmlformats.org/officeDocument/2006/relationships/image" Target="../media/image4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slide" Target="slide105.xml"/><Relationship Id="rId3" Type="http://schemas.openxmlformats.org/officeDocument/2006/relationships/image" Target="../media/image16.png"/><Relationship Id="rId21" Type="http://schemas.openxmlformats.org/officeDocument/2006/relationships/slide" Target="slide17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slide" Target="slide93.xml"/><Relationship Id="rId25" Type="http://schemas.openxmlformats.org/officeDocument/2006/relationships/slide" Target="slide274.xml"/><Relationship Id="rId2" Type="http://schemas.openxmlformats.org/officeDocument/2006/relationships/image" Target="../media/image241.png"/><Relationship Id="rId16" Type="http://schemas.openxmlformats.org/officeDocument/2006/relationships/slide" Target="slide59.xml"/><Relationship Id="rId20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slide" Target="slide234.xml"/><Relationship Id="rId5" Type="http://schemas.openxmlformats.org/officeDocument/2006/relationships/image" Target="../media/image7.png"/><Relationship Id="rId15" Type="http://schemas.openxmlformats.org/officeDocument/2006/relationships/slide" Target="slide50.xml"/><Relationship Id="rId23" Type="http://schemas.openxmlformats.org/officeDocument/2006/relationships/slide" Target="slide211.xml"/><Relationship Id="rId10" Type="http://schemas.openxmlformats.org/officeDocument/2006/relationships/image" Target="../media/image23.png"/><Relationship Id="rId19" Type="http://schemas.openxmlformats.org/officeDocument/2006/relationships/slide" Target="slide125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slide" Target="slide3.xml"/><Relationship Id="rId22" Type="http://schemas.openxmlformats.org/officeDocument/2006/relationships/slide" Target="slide20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5" Type="http://schemas.openxmlformats.org/officeDocument/2006/relationships/image" Target="../media/image471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5" Type="http://schemas.openxmlformats.org/officeDocument/2006/relationships/image" Target="../media/image480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77.png"/><Relationship Id="rId5" Type="http://schemas.openxmlformats.org/officeDocument/2006/relationships/image" Target="../media/image480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77.png"/><Relationship Id="rId5" Type="http://schemas.openxmlformats.org/officeDocument/2006/relationships/image" Target="../media/image480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78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77.png"/><Relationship Id="rId5" Type="http://schemas.openxmlformats.org/officeDocument/2006/relationships/image" Target="../media/image480.png"/><Relationship Id="rId10" Type="http://schemas.openxmlformats.org/officeDocument/2006/relationships/image" Target="../media/image476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79.jpg"/><Relationship Id="rId3" Type="http://schemas.openxmlformats.org/officeDocument/2006/relationships/image" Target="../media/image469.png"/><Relationship Id="rId7" Type="http://schemas.openxmlformats.org/officeDocument/2006/relationships/image" Target="../media/image482.png"/><Relationship Id="rId12" Type="http://schemas.openxmlformats.org/officeDocument/2006/relationships/image" Target="../media/image487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image" Target="../media/image486.png"/><Relationship Id="rId5" Type="http://schemas.openxmlformats.org/officeDocument/2006/relationships/image" Target="../media/image480.png"/><Relationship Id="rId10" Type="http://schemas.openxmlformats.org/officeDocument/2006/relationships/image" Target="../media/image485.png"/><Relationship Id="rId4" Type="http://schemas.openxmlformats.org/officeDocument/2006/relationships/image" Target="../media/image470.png"/><Relationship Id="rId9" Type="http://schemas.openxmlformats.org/officeDocument/2006/relationships/image" Target="../media/image4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31577" y="1038225"/>
            <a:ext cx="4349750" cy="82550"/>
          </a:xfrm>
          <a:custGeom>
            <a:avLst/>
            <a:gdLst/>
            <a:ahLst/>
            <a:cxnLst/>
            <a:rect l="l" t="t" r="r" b="b"/>
            <a:pathLst>
              <a:path w="4349750" h="8255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349657" y="82384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31577" y="1156972"/>
            <a:ext cx="4400550" cy="725805"/>
            <a:chOff x="129196" y="241848"/>
            <a:chExt cx="4400550" cy="72580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65517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52817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247992"/>
              <a:ext cx="50800" cy="6175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241848"/>
              <a:ext cx="4349750" cy="675005"/>
            </a:xfrm>
            <a:custGeom>
              <a:avLst/>
              <a:gdLst/>
              <a:ahLst/>
              <a:cxnLst/>
              <a:rect l="l" t="t" r="r" b="b"/>
              <a:pathLst>
                <a:path w="4349750" h="675005">
                  <a:moveTo>
                    <a:pt x="4349657" y="0"/>
                  </a:moveTo>
                  <a:lnTo>
                    <a:pt x="0" y="0"/>
                  </a:lnTo>
                  <a:lnTo>
                    <a:pt x="0" y="623668"/>
                  </a:lnTo>
                  <a:lnTo>
                    <a:pt x="4008" y="643393"/>
                  </a:lnTo>
                  <a:lnTo>
                    <a:pt x="14922" y="659546"/>
                  </a:lnTo>
                  <a:lnTo>
                    <a:pt x="31075" y="670460"/>
                  </a:lnTo>
                  <a:lnTo>
                    <a:pt x="50800" y="674469"/>
                  </a:lnTo>
                  <a:lnTo>
                    <a:pt x="4298856" y="674469"/>
                  </a:lnTo>
                  <a:lnTo>
                    <a:pt x="4318581" y="670460"/>
                  </a:lnTo>
                  <a:lnTo>
                    <a:pt x="4334734" y="659546"/>
                  </a:lnTo>
                  <a:lnTo>
                    <a:pt x="4345648" y="643393"/>
                  </a:lnTo>
                  <a:lnTo>
                    <a:pt x="4349657" y="62366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286086"/>
              <a:ext cx="0" cy="598805"/>
            </a:xfrm>
            <a:custGeom>
              <a:avLst/>
              <a:gdLst/>
              <a:ahLst/>
              <a:cxnLst/>
              <a:rect l="l" t="t" r="r" b="b"/>
              <a:pathLst>
                <a:path h="598805">
                  <a:moveTo>
                    <a:pt x="0" y="5984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733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606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479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17229" y="1362359"/>
            <a:ext cx="3378835" cy="21634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63826">
              <a:lnSpc>
                <a:spcPct val="106700"/>
              </a:lnSpc>
              <a:spcBef>
                <a:spcPts val="20"/>
              </a:spcBef>
            </a:pPr>
            <a:r>
              <a:rPr lang="en-US" dirty="0"/>
              <a:t>Principles</a:t>
            </a:r>
            <a:r>
              <a:rPr lang="en-US" spc="120" dirty="0"/>
              <a:t> </a:t>
            </a:r>
            <a:r>
              <a:rPr lang="en-US" dirty="0"/>
              <a:t>of</a:t>
            </a:r>
            <a:r>
              <a:rPr lang="en-US" spc="125" dirty="0"/>
              <a:t> </a:t>
            </a:r>
            <a:r>
              <a:rPr lang="en-US" dirty="0"/>
              <a:t>Artificial</a:t>
            </a:r>
            <a:r>
              <a:rPr lang="en-US" spc="120" dirty="0"/>
              <a:t> </a:t>
            </a:r>
            <a:r>
              <a:rPr lang="en-US" spc="-10" dirty="0"/>
              <a:t>Intelligence</a:t>
            </a:r>
            <a:endParaRPr b="1" spc="-10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fld id="{81D60167-4931-47E6-BA6A-407CBD079E47}" type="slidenum">
              <a:rPr spc="-10" dirty="0"/>
              <a:pPr marL="80008">
                <a:spcBef>
                  <a:spcPts val="70"/>
                </a:spcBef>
              </a:pPr>
              <a:t>1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45955" y="2183420"/>
            <a:ext cx="41211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spcBef>
                <a:spcPts val="135"/>
              </a:spcBef>
            </a:pPr>
            <a:r>
              <a:rPr lang="en-IN" sz="1400" dirty="0">
                <a:solidFill>
                  <a:srgbClr val="C92626"/>
                </a:solidFill>
                <a:latin typeface="Arial"/>
                <a:cs typeface="Arial"/>
              </a:rPr>
              <a:t>Problem Solving as Search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solutions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Execution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given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kind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branching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20" dirty="0"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C7C7D2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5CDD7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5CDD7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branching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20" dirty="0"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C7C7D2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5CDD7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5CDD7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branching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20" dirty="0"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r>
              <a:rPr sz="1000" spc="-25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5CDD7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5CDD7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branching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20" dirty="0"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maximum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(may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r>
              <a:rPr sz="1000" spc="-25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Uninformed</a:t>
            </a:r>
            <a:r>
              <a:rPr spc="120" dirty="0"/>
              <a:t> </a:t>
            </a:r>
            <a:r>
              <a:rPr dirty="0"/>
              <a:t>Search</a:t>
            </a:r>
            <a:r>
              <a:rPr spc="12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30020"/>
            <a:ext cx="4400550" cy="1684020"/>
            <a:chOff x="129196" y="930020"/>
            <a:chExt cx="4400550" cy="1684020"/>
          </a:xfrm>
        </p:grpSpPr>
        <p:sp>
          <p:nvSpPr>
            <p:cNvPr id="4" name="object 4"/>
            <p:cNvSpPr/>
            <p:nvPr/>
          </p:nvSpPr>
          <p:spPr>
            <a:xfrm>
              <a:off x="129196" y="930020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1349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512301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9960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74255"/>
              <a:ext cx="50800" cy="15380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57766"/>
              <a:ext cx="4349750" cy="1405890"/>
            </a:xfrm>
            <a:custGeom>
              <a:avLst/>
              <a:gdLst/>
              <a:ahLst/>
              <a:cxnLst/>
              <a:rect l="l" t="t" r="r" b="b"/>
              <a:pathLst>
                <a:path w="4349750" h="1405889">
                  <a:moveTo>
                    <a:pt x="4349657" y="0"/>
                  </a:moveTo>
                  <a:lnTo>
                    <a:pt x="0" y="0"/>
                  </a:lnTo>
                  <a:lnTo>
                    <a:pt x="0" y="1354534"/>
                  </a:lnTo>
                  <a:lnTo>
                    <a:pt x="4008" y="1374259"/>
                  </a:lnTo>
                  <a:lnTo>
                    <a:pt x="14922" y="1390412"/>
                  </a:lnTo>
                  <a:lnTo>
                    <a:pt x="31075" y="1401326"/>
                  </a:lnTo>
                  <a:lnTo>
                    <a:pt x="50800" y="1405335"/>
                  </a:lnTo>
                  <a:lnTo>
                    <a:pt x="4298856" y="1405335"/>
                  </a:lnTo>
                  <a:lnTo>
                    <a:pt x="4318581" y="1401326"/>
                  </a:lnTo>
                  <a:lnTo>
                    <a:pt x="4334734" y="1390412"/>
                  </a:lnTo>
                  <a:lnTo>
                    <a:pt x="4345648" y="1374259"/>
                  </a:lnTo>
                  <a:lnTo>
                    <a:pt x="4349657" y="135453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12339"/>
              <a:ext cx="0" cy="1519555"/>
            </a:xfrm>
            <a:custGeom>
              <a:avLst/>
              <a:gdLst/>
              <a:ahLst/>
              <a:cxnLst/>
              <a:rect l="l" t="t" r="r" b="b"/>
              <a:pathLst>
                <a:path h="1519555">
                  <a:moveTo>
                    <a:pt x="0" y="15190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996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869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742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9543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587512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739341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89116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42998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238095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9679" y="870077"/>
            <a:ext cx="3639820" cy="16553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algn="just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Uninformed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289553" marR="5080" indent="-238754" algn="just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Use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information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available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definition Different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uninformed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stategies</a:t>
            </a:r>
            <a:endParaRPr sz="1100">
              <a:latin typeface="Arial"/>
              <a:cs typeface="Arial"/>
            </a:endParaRPr>
          </a:p>
          <a:p>
            <a:pPr marL="566406" marR="1933527" algn="just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Breadth-first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 Uniform-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cost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 Depth-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185"/>
              </a:lnSpc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Depth-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limited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Iterative-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deepening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  <a:p>
            <a:pPr marL="289553" marR="210180" algn="just">
              <a:lnSpc>
                <a:spcPct val="102699"/>
              </a:lnSpc>
              <a:spcBef>
                <a:spcPts val="320"/>
              </a:spcBef>
            </a:pPr>
            <a:r>
              <a:rPr sz="1100" spc="-10" dirty="0">
                <a:latin typeface="Arial"/>
                <a:cs typeface="Arial"/>
              </a:rPr>
              <a:t>Defined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strategy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expansion)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nodes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end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3536" y="1439862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end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3536" y="1439862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3536" y="1439862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0662" y="1439908"/>
            <a:ext cx="2074402" cy="132903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Search:</a:t>
            </a:r>
            <a:r>
              <a:rPr spc="18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91200"/>
            <a:ext cx="4400550" cy="2046605"/>
            <a:chOff x="129196" y="491197"/>
            <a:chExt cx="4400550" cy="2046605"/>
          </a:xfrm>
        </p:grpSpPr>
        <p:sp>
          <p:nvSpPr>
            <p:cNvPr id="4" name="object 4"/>
            <p:cNvSpPr/>
            <p:nvPr/>
          </p:nvSpPr>
          <p:spPr>
            <a:xfrm>
              <a:off x="129196" y="491197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7148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3620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2350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35432"/>
              <a:ext cx="50800" cy="19007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15750"/>
              <a:ext cx="4349750" cy="1771650"/>
            </a:xfrm>
            <a:custGeom>
              <a:avLst/>
              <a:gdLst/>
              <a:ahLst/>
              <a:cxnLst/>
              <a:rect l="l" t="t" r="r" b="b"/>
              <a:pathLst>
                <a:path w="4349750" h="1771650">
                  <a:moveTo>
                    <a:pt x="4349657" y="0"/>
                  </a:moveTo>
                  <a:lnTo>
                    <a:pt x="0" y="0"/>
                  </a:lnTo>
                  <a:lnTo>
                    <a:pt x="0" y="1720452"/>
                  </a:lnTo>
                  <a:lnTo>
                    <a:pt x="4008" y="1740177"/>
                  </a:lnTo>
                  <a:lnTo>
                    <a:pt x="14922" y="1756330"/>
                  </a:lnTo>
                  <a:lnTo>
                    <a:pt x="31075" y="1767244"/>
                  </a:lnTo>
                  <a:lnTo>
                    <a:pt x="50800" y="1771252"/>
                  </a:lnTo>
                  <a:lnTo>
                    <a:pt x="4298856" y="1771252"/>
                  </a:lnTo>
                  <a:lnTo>
                    <a:pt x="4318581" y="1767244"/>
                  </a:lnTo>
                  <a:lnTo>
                    <a:pt x="4334734" y="1756330"/>
                  </a:lnTo>
                  <a:lnTo>
                    <a:pt x="4345648" y="1740177"/>
                  </a:lnTo>
                  <a:lnTo>
                    <a:pt x="4349657" y="172045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73510"/>
              <a:ext cx="0" cy="1882139"/>
            </a:xfrm>
            <a:custGeom>
              <a:avLst/>
              <a:gdLst/>
              <a:ahLst/>
              <a:cxnLst/>
              <a:rect l="l" t="t" r="r" b="b"/>
              <a:pathLst>
                <a:path h="1882139">
                  <a:moveTo>
                    <a:pt x="0" y="18817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608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81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354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6363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45743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3553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2760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79435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831263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06117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198192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350020"/>
              <a:ext cx="61874" cy="6187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31577" y="2638933"/>
            <a:ext cx="4400550" cy="633730"/>
            <a:chOff x="129196" y="2638932"/>
            <a:chExt cx="4400550" cy="633730"/>
          </a:xfrm>
        </p:grpSpPr>
        <p:sp>
          <p:nvSpPr>
            <p:cNvPr id="24" name="object 24"/>
            <p:cNvSpPr/>
            <p:nvPr/>
          </p:nvSpPr>
          <p:spPr>
            <a:xfrm>
              <a:off x="129196" y="2638932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1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D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96" y="2807373"/>
              <a:ext cx="4349657" cy="506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997" y="3170542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97" y="3157842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8853" y="2683167"/>
              <a:ext cx="50800" cy="4873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2851656"/>
              <a:ext cx="4349750" cy="370205"/>
            </a:xfrm>
            <a:custGeom>
              <a:avLst/>
              <a:gdLst/>
              <a:ahLst/>
              <a:cxnLst/>
              <a:rect l="l" t="t" r="r" b="b"/>
              <a:pathLst>
                <a:path w="4349750" h="370205">
                  <a:moveTo>
                    <a:pt x="4349657" y="0"/>
                  </a:moveTo>
                  <a:lnTo>
                    <a:pt x="0" y="0"/>
                  </a:lnTo>
                  <a:lnTo>
                    <a:pt x="0" y="318885"/>
                  </a:lnTo>
                  <a:lnTo>
                    <a:pt x="4008" y="338610"/>
                  </a:lnTo>
                  <a:lnTo>
                    <a:pt x="14922" y="354763"/>
                  </a:lnTo>
                  <a:lnTo>
                    <a:pt x="31075" y="365677"/>
                  </a:lnTo>
                  <a:lnTo>
                    <a:pt x="50800" y="369686"/>
                  </a:lnTo>
                  <a:lnTo>
                    <a:pt x="4298856" y="369686"/>
                  </a:lnTo>
                  <a:lnTo>
                    <a:pt x="4318581" y="365677"/>
                  </a:lnTo>
                  <a:lnTo>
                    <a:pt x="4334734" y="354763"/>
                  </a:lnTo>
                  <a:lnTo>
                    <a:pt x="4345648" y="338610"/>
                  </a:lnTo>
                  <a:lnTo>
                    <a:pt x="4349657" y="3188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721263"/>
              <a:ext cx="0" cy="468630"/>
            </a:xfrm>
            <a:custGeom>
              <a:avLst/>
              <a:gdLst/>
              <a:ahLst/>
              <a:cxnLst/>
              <a:rect l="l" t="t" r="r" b="b"/>
              <a:pathLst>
                <a:path h="468630">
                  <a:moveTo>
                    <a:pt x="0" y="4683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7085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6958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26831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1" y="428066"/>
            <a:ext cx="4262755" cy="27785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Example:</a:t>
            </a:r>
            <a:r>
              <a:rPr sz="1100" spc="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Traveling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Romania</a:t>
            </a:r>
            <a:endParaRPr sz="1100">
              <a:latin typeface="Arial"/>
              <a:cs typeface="Arial"/>
            </a:endParaRPr>
          </a:p>
          <a:p>
            <a:pPr marL="289553" marR="148586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Informal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description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holiday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Romania;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currently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Arad. </a:t>
            </a:r>
            <a:r>
              <a:rPr sz="1100" dirty="0">
                <a:latin typeface="Arial"/>
                <a:cs typeface="Arial"/>
              </a:rPr>
              <a:t>Flight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tomorrow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</a:t>
            </a:r>
            <a:endParaRPr sz="1100">
              <a:latin typeface="Arial"/>
              <a:cs typeface="Arial"/>
            </a:endParaRPr>
          </a:p>
          <a:p>
            <a:pPr marL="289553" marR="1886538">
              <a:lnSpc>
                <a:spcPct val="113199"/>
              </a:lnSpc>
              <a:spcBef>
                <a:spcPts val="160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(Be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Formulate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2085287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States: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various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cities </a:t>
            </a:r>
            <a:r>
              <a:rPr sz="1000" dirty="0">
                <a:latin typeface="Arial"/>
                <a:cs typeface="Arial"/>
              </a:rPr>
              <a:t>Actions: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drive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between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cities </a:t>
            </a:r>
            <a:r>
              <a:rPr sz="1000" dirty="0">
                <a:latin typeface="Arial"/>
                <a:cs typeface="Arial"/>
              </a:rPr>
              <a:t>Initial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Arad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solution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cities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Arad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</a:t>
            </a:r>
            <a:endParaRPr sz="1100">
              <a:latin typeface="Arial"/>
              <a:cs typeface="Arial"/>
            </a:endParaRPr>
          </a:p>
          <a:p>
            <a:pPr marL="566406" marR="165222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Arad,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Sibiu,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Fagaras,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Bucharest </a:t>
            </a:r>
            <a:r>
              <a:rPr sz="1000" dirty="0">
                <a:latin typeface="Arial"/>
                <a:cs typeface="Arial"/>
              </a:rPr>
              <a:t>explore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tree/graph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39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Note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22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agent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assumed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have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no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knowledge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about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traveling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Romania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exploit.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9984" y="1439896"/>
            <a:ext cx="2094260" cy="13290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2900" y="1439909"/>
            <a:ext cx="2107006" cy="132903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spc="-10" dirty="0"/>
              <a:t>(BFS)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723"/>
            <a:ext cx="4400550" cy="2662555"/>
            <a:chOff x="129196" y="538720"/>
            <a:chExt cx="4400550" cy="2662555"/>
          </a:xfrm>
        </p:grpSpPr>
        <p:sp>
          <p:nvSpPr>
            <p:cNvPr id="4" name="object 4"/>
            <p:cNvSpPr/>
            <p:nvPr/>
          </p:nvSpPr>
          <p:spPr>
            <a:xfrm>
              <a:off x="129196" y="538720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1034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9925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8655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2955"/>
              <a:ext cx="50800" cy="25163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54609"/>
              <a:ext cx="4349750" cy="2395855"/>
            </a:xfrm>
            <a:custGeom>
              <a:avLst/>
              <a:gdLst/>
              <a:ahLst/>
              <a:cxnLst/>
              <a:rect l="l" t="t" r="r" b="b"/>
              <a:pathLst>
                <a:path w="4349750" h="2395855">
                  <a:moveTo>
                    <a:pt x="4349657" y="0"/>
                  </a:moveTo>
                  <a:lnTo>
                    <a:pt x="0" y="0"/>
                  </a:lnTo>
                  <a:lnTo>
                    <a:pt x="0" y="2344647"/>
                  </a:lnTo>
                  <a:lnTo>
                    <a:pt x="4008" y="2364372"/>
                  </a:lnTo>
                  <a:lnTo>
                    <a:pt x="14922" y="2380525"/>
                  </a:lnTo>
                  <a:lnTo>
                    <a:pt x="31075" y="2391439"/>
                  </a:lnTo>
                  <a:lnTo>
                    <a:pt x="50800" y="2395448"/>
                  </a:lnTo>
                  <a:lnTo>
                    <a:pt x="4298856" y="2395448"/>
                  </a:lnTo>
                  <a:lnTo>
                    <a:pt x="4318581" y="2391439"/>
                  </a:lnTo>
                  <a:lnTo>
                    <a:pt x="4334734" y="2380525"/>
                  </a:lnTo>
                  <a:lnTo>
                    <a:pt x="4345648" y="2364372"/>
                  </a:lnTo>
                  <a:lnTo>
                    <a:pt x="4349657" y="23446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21029"/>
              <a:ext cx="0" cy="2497455"/>
            </a:xfrm>
            <a:custGeom>
              <a:avLst/>
              <a:gdLst/>
              <a:ahLst/>
              <a:cxnLst/>
              <a:rect l="l" t="t" r="r" b="b"/>
              <a:pathLst>
                <a:path h="2497455">
                  <a:moveTo>
                    <a:pt x="0" y="24972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83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956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8292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0250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92289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79" y="490599"/>
            <a:ext cx="4064000" cy="79290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13199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 </a:t>
            </a: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5985" y="1439909"/>
            <a:ext cx="2200812" cy="132903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9" y="3020439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05" dirty="0"/>
              <a:t> </a:t>
            </a:r>
            <a:r>
              <a:rPr dirty="0"/>
              <a:t>(BFS)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31577" y="432093"/>
            <a:ext cx="4349750" cy="194945"/>
          </a:xfrm>
          <a:custGeom>
            <a:avLst/>
            <a:gdLst/>
            <a:ahLst/>
            <a:cxnLst/>
            <a:rect l="l" t="t" r="r" b="b"/>
            <a:pathLst>
              <a:path w="4349750" h="19494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4469"/>
                </a:lnTo>
                <a:lnTo>
                  <a:pt x="4349657" y="194469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0" y="420853"/>
            <a:ext cx="32505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BFS,</a:t>
            </a:r>
            <a:r>
              <a:rPr sz="1100" spc="-7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version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(Tree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version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without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“explored”)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476307"/>
            <a:ext cx="4400550" cy="2372995"/>
            <a:chOff x="129196" y="476304"/>
            <a:chExt cx="4400550" cy="23729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3905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4756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34868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2712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8168"/>
              <a:ext cx="4349750" cy="2140585"/>
            </a:xfrm>
            <a:custGeom>
              <a:avLst/>
              <a:gdLst/>
              <a:ahLst/>
              <a:cxnLst/>
              <a:rect l="l" t="t" r="r" b="b"/>
              <a:pathLst>
                <a:path w="4349750" h="2140585">
                  <a:moveTo>
                    <a:pt x="4349657" y="0"/>
                  </a:moveTo>
                  <a:lnTo>
                    <a:pt x="0" y="0"/>
                  </a:lnTo>
                  <a:lnTo>
                    <a:pt x="0" y="2089400"/>
                  </a:lnTo>
                  <a:lnTo>
                    <a:pt x="4008" y="2109125"/>
                  </a:lnTo>
                  <a:lnTo>
                    <a:pt x="14922" y="2125278"/>
                  </a:lnTo>
                  <a:lnTo>
                    <a:pt x="31075" y="2136192"/>
                  </a:lnTo>
                  <a:lnTo>
                    <a:pt x="50800" y="2140200"/>
                  </a:lnTo>
                  <a:lnTo>
                    <a:pt x="4298856" y="2140200"/>
                  </a:lnTo>
                  <a:lnTo>
                    <a:pt x="4318581" y="2136192"/>
                  </a:lnTo>
                  <a:lnTo>
                    <a:pt x="4334734" y="2125278"/>
                  </a:lnTo>
                  <a:lnTo>
                    <a:pt x="4345648" y="2109125"/>
                  </a:lnTo>
                  <a:lnTo>
                    <a:pt x="4349657" y="208940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404"/>
              <a:ext cx="0" cy="2252345"/>
            </a:xfrm>
            <a:custGeom>
              <a:avLst/>
              <a:gdLst/>
              <a:ahLst/>
              <a:cxnLst/>
              <a:rect l="l" t="t" r="r" b="b"/>
              <a:pathLst>
                <a:path h="2252345">
                  <a:moveTo>
                    <a:pt x="0" y="22522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7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90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3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417" y="683493"/>
              <a:ext cx="3823071" cy="195686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84991" y="2667000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577" y="2840330"/>
            <a:ext cx="4400550" cy="615950"/>
            <a:chOff x="129196" y="2840329"/>
            <a:chExt cx="4400550" cy="615950"/>
          </a:xfrm>
        </p:grpSpPr>
        <p:sp>
          <p:nvSpPr>
            <p:cNvPr id="18" name="object 18"/>
            <p:cNvSpPr/>
            <p:nvPr/>
          </p:nvSpPr>
          <p:spPr>
            <a:xfrm>
              <a:off x="129196" y="284032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375723"/>
              <a:ext cx="101600" cy="802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363023"/>
              <a:ext cx="4298856" cy="92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2890901"/>
              <a:ext cx="50800" cy="4848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84760"/>
              <a:ext cx="4349750" cy="542290"/>
            </a:xfrm>
            <a:custGeom>
              <a:avLst/>
              <a:gdLst/>
              <a:ahLst/>
              <a:cxnLst/>
              <a:rect l="l" t="t" r="r" b="b"/>
              <a:pathLst>
                <a:path w="4349750" h="542289">
                  <a:moveTo>
                    <a:pt x="4349657" y="0"/>
                  </a:moveTo>
                  <a:lnTo>
                    <a:pt x="0" y="0"/>
                  </a:lnTo>
                  <a:lnTo>
                    <a:pt x="0" y="490962"/>
                  </a:lnTo>
                  <a:lnTo>
                    <a:pt x="4008" y="510687"/>
                  </a:lnTo>
                  <a:lnTo>
                    <a:pt x="14922" y="526840"/>
                  </a:lnTo>
                  <a:lnTo>
                    <a:pt x="31075" y="537754"/>
                  </a:lnTo>
                  <a:lnTo>
                    <a:pt x="50800" y="541763"/>
                  </a:lnTo>
                  <a:lnTo>
                    <a:pt x="4298856" y="541763"/>
                  </a:lnTo>
                  <a:lnTo>
                    <a:pt x="4318581" y="537754"/>
                  </a:lnTo>
                  <a:lnTo>
                    <a:pt x="4334734" y="526840"/>
                  </a:lnTo>
                  <a:lnTo>
                    <a:pt x="4345648" y="510687"/>
                  </a:lnTo>
                  <a:lnTo>
                    <a:pt x="4349657" y="4909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928997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7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291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29035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28908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9679" y="2857536"/>
            <a:ext cx="3938270" cy="52501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Note: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10" dirty="0">
                <a:latin typeface="Arial"/>
                <a:cs typeface="Arial"/>
              </a:rPr>
              <a:t>,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selected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expansion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detected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earlier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Search:</a:t>
            </a:r>
            <a:r>
              <a:rPr spc="245" dirty="0"/>
              <a:t> </a:t>
            </a:r>
            <a:r>
              <a:rPr spc="-10" dirty="0"/>
              <a:t>Tiers</a:t>
            </a:r>
          </a:p>
        </p:txBody>
      </p:sp>
      <p:sp>
        <p:nvSpPr>
          <p:cNvPr id="3" name="object 3"/>
          <p:cNvSpPr/>
          <p:nvPr/>
        </p:nvSpPr>
        <p:spPr>
          <a:xfrm>
            <a:off x="131577" y="432093"/>
            <a:ext cx="4349750" cy="194945"/>
          </a:xfrm>
          <a:custGeom>
            <a:avLst/>
            <a:gdLst/>
            <a:ahLst/>
            <a:cxnLst/>
            <a:rect l="l" t="t" r="r" b="b"/>
            <a:pathLst>
              <a:path w="4349750" h="19494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4469"/>
                </a:lnTo>
                <a:lnTo>
                  <a:pt x="4349657" y="194469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78" y="420853"/>
            <a:ext cx="279527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explored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by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tiers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(tree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version)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476295"/>
            <a:ext cx="4400550" cy="2980055"/>
            <a:chOff x="129196" y="476292"/>
            <a:chExt cx="4400550" cy="2980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3905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505"/>
              <a:ext cx="101600" cy="100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805"/>
              <a:ext cx="4298856" cy="1131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658156"/>
              <a:ext cx="4349750" cy="2748280"/>
            </a:xfrm>
            <a:custGeom>
              <a:avLst/>
              <a:gdLst/>
              <a:ahLst/>
              <a:cxnLst/>
              <a:rect l="l" t="t" r="r" b="b"/>
              <a:pathLst>
                <a:path w="4349750" h="2748279">
                  <a:moveTo>
                    <a:pt x="4349657" y="0"/>
                  </a:moveTo>
                  <a:lnTo>
                    <a:pt x="0" y="0"/>
                  </a:lnTo>
                  <a:lnTo>
                    <a:pt x="0" y="2697348"/>
                  </a:lnTo>
                  <a:lnTo>
                    <a:pt x="4008" y="2717073"/>
                  </a:lnTo>
                  <a:lnTo>
                    <a:pt x="14922" y="2733225"/>
                  </a:lnTo>
                  <a:lnTo>
                    <a:pt x="31075" y="2744140"/>
                  </a:lnTo>
                  <a:lnTo>
                    <a:pt x="50800" y="2748148"/>
                  </a:lnTo>
                  <a:lnTo>
                    <a:pt x="4298856" y="2748148"/>
                  </a:lnTo>
                  <a:lnTo>
                    <a:pt x="4318581" y="2744140"/>
                  </a:lnTo>
                  <a:lnTo>
                    <a:pt x="4334734" y="2733225"/>
                  </a:lnTo>
                  <a:lnTo>
                    <a:pt x="4345648" y="2717073"/>
                  </a:lnTo>
                  <a:lnTo>
                    <a:pt x="4349657" y="26973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4392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16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889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762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417" y="683489"/>
              <a:ext cx="3823178" cy="24935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14646" y="3275659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  <a:hlinkClick r:id="rId7" action="ppaction://hlinksldjump"/>
              </a:rPr>
              <a:t>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processes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above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shallowest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5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29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 solution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32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5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29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 solution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32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size: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7C7D2"/>
                </a:solidFill>
                <a:latin typeface="Arial"/>
                <a:cs typeface="Arial"/>
              </a:rPr>
              <a:t>d</a:t>
            </a:r>
            <a:r>
              <a:rPr sz="1050" i="1" spc="292" baseline="27777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 solution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32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 solution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r>
              <a:rPr sz="1050" i="1" spc="322" baseline="27777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 solution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exists,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7C7D2"/>
                </a:solidFill>
                <a:latin typeface="Arial"/>
                <a:cs typeface="Arial"/>
              </a:rPr>
              <a:t>d</a:t>
            </a:r>
            <a:r>
              <a:rPr sz="1050" i="1" spc="322" baseline="27777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Search:</a:t>
            </a:r>
            <a:r>
              <a:rPr spc="18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91200"/>
            <a:ext cx="4400550" cy="2046605"/>
            <a:chOff x="129196" y="491197"/>
            <a:chExt cx="4400550" cy="2046605"/>
          </a:xfrm>
        </p:grpSpPr>
        <p:sp>
          <p:nvSpPr>
            <p:cNvPr id="4" name="object 4"/>
            <p:cNvSpPr/>
            <p:nvPr/>
          </p:nvSpPr>
          <p:spPr>
            <a:xfrm>
              <a:off x="129196" y="491197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7148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3620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2350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35432"/>
              <a:ext cx="50800" cy="19007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15750"/>
              <a:ext cx="4349750" cy="1771650"/>
            </a:xfrm>
            <a:custGeom>
              <a:avLst/>
              <a:gdLst/>
              <a:ahLst/>
              <a:cxnLst/>
              <a:rect l="l" t="t" r="r" b="b"/>
              <a:pathLst>
                <a:path w="4349750" h="1771650">
                  <a:moveTo>
                    <a:pt x="4349657" y="0"/>
                  </a:moveTo>
                  <a:lnTo>
                    <a:pt x="0" y="0"/>
                  </a:lnTo>
                  <a:lnTo>
                    <a:pt x="0" y="1720452"/>
                  </a:lnTo>
                  <a:lnTo>
                    <a:pt x="4008" y="1740177"/>
                  </a:lnTo>
                  <a:lnTo>
                    <a:pt x="14922" y="1756330"/>
                  </a:lnTo>
                  <a:lnTo>
                    <a:pt x="31075" y="1767244"/>
                  </a:lnTo>
                  <a:lnTo>
                    <a:pt x="50800" y="1771252"/>
                  </a:lnTo>
                  <a:lnTo>
                    <a:pt x="4298856" y="1771252"/>
                  </a:lnTo>
                  <a:lnTo>
                    <a:pt x="4318581" y="1767244"/>
                  </a:lnTo>
                  <a:lnTo>
                    <a:pt x="4334734" y="1756330"/>
                  </a:lnTo>
                  <a:lnTo>
                    <a:pt x="4345648" y="1740177"/>
                  </a:lnTo>
                  <a:lnTo>
                    <a:pt x="4349657" y="172045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73510"/>
              <a:ext cx="0" cy="1882139"/>
            </a:xfrm>
            <a:custGeom>
              <a:avLst/>
              <a:gdLst/>
              <a:ahLst/>
              <a:cxnLst/>
              <a:rect l="l" t="t" r="r" b="b"/>
              <a:pathLst>
                <a:path h="1882139">
                  <a:moveTo>
                    <a:pt x="0" y="18817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608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481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354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6363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45743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3553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2760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79435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831263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06117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198192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350020"/>
              <a:ext cx="61874" cy="6187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31577" y="2638933"/>
            <a:ext cx="4400550" cy="633730"/>
            <a:chOff x="129196" y="2638932"/>
            <a:chExt cx="4400550" cy="633730"/>
          </a:xfrm>
        </p:grpSpPr>
        <p:sp>
          <p:nvSpPr>
            <p:cNvPr id="24" name="object 24"/>
            <p:cNvSpPr/>
            <p:nvPr/>
          </p:nvSpPr>
          <p:spPr>
            <a:xfrm>
              <a:off x="129196" y="2638932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1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96" y="2807373"/>
              <a:ext cx="4349657" cy="506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997" y="3170542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97" y="3157842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78853" y="2683167"/>
              <a:ext cx="50800" cy="4873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2851656"/>
              <a:ext cx="4349750" cy="370205"/>
            </a:xfrm>
            <a:custGeom>
              <a:avLst/>
              <a:gdLst/>
              <a:ahLst/>
              <a:cxnLst/>
              <a:rect l="l" t="t" r="r" b="b"/>
              <a:pathLst>
                <a:path w="4349750" h="370205">
                  <a:moveTo>
                    <a:pt x="4349657" y="0"/>
                  </a:moveTo>
                  <a:lnTo>
                    <a:pt x="0" y="0"/>
                  </a:lnTo>
                  <a:lnTo>
                    <a:pt x="0" y="318885"/>
                  </a:lnTo>
                  <a:lnTo>
                    <a:pt x="4008" y="338610"/>
                  </a:lnTo>
                  <a:lnTo>
                    <a:pt x="14922" y="354763"/>
                  </a:lnTo>
                  <a:lnTo>
                    <a:pt x="31075" y="365677"/>
                  </a:lnTo>
                  <a:lnTo>
                    <a:pt x="50800" y="369686"/>
                  </a:lnTo>
                  <a:lnTo>
                    <a:pt x="4298856" y="369686"/>
                  </a:lnTo>
                  <a:lnTo>
                    <a:pt x="4318581" y="365677"/>
                  </a:lnTo>
                  <a:lnTo>
                    <a:pt x="4334734" y="354763"/>
                  </a:lnTo>
                  <a:lnTo>
                    <a:pt x="4345648" y="338610"/>
                  </a:lnTo>
                  <a:lnTo>
                    <a:pt x="4349657" y="3188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721263"/>
              <a:ext cx="0" cy="468630"/>
            </a:xfrm>
            <a:custGeom>
              <a:avLst/>
              <a:gdLst/>
              <a:ahLst/>
              <a:cxnLst/>
              <a:rect l="l" t="t" r="r" b="b"/>
              <a:pathLst>
                <a:path h="468630">
                  <a:moveTo>
                    <a:pt x="0" y="4683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7085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6958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26831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1" y="428066"/>
            <a:ext cx="4262755" cy="27785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Example:</a:t>
            </a:r>
            <a:r>
              <a:rPr sz="1100" spc="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Traveling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Romania</a:t>
            </a:r>
            <a:endParaRPr sz="1100">
              <a:latin typeface="Arial"/>
              <a:cs typeface="Arial"/>
            </a:endParaRPr>
          </a:p>
          <a:p>
            <a:pPr marL="289553" marR="148586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Informal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description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holiday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Romania;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currently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Arad. </a:t>
            </a:r>
            <a:r>
              <a:rPr sz="1100" dirty="0">
                <a:latin typeface="Arial"/>
                <a:cs typeface="Arial"/>
              </a:rPr>
              <a:t>Flight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tomorrow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</a:t>
            </a:r>
            <a:endParaRPr sz="1100">
              <a:latin typeface="Arial"/>
              <a:cs typeface="Arial"/>
            </a:endParaRPr>
          </a:p>
          <a:p>
            <a:pPr marL="289553" marR="1886538">
              <a:lnSpc>
                <a:spcPct val="113199"/>
              </a:lnSpc>
              <a:spcBef>
                <a:spcPts val="160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goal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(Be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Formulate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2085287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States: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various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cities </a:t>
            </a:r>
            <a:r>
              <a:rPr sz="1000" dirty="0">
                <a:latin typeface="Arial"/>
                <a:cs typeface="Arial"/>
              </a:rPr>
              <a:t>Actions: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drive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between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cities </a:t>
            </a:r>
            <a:r>
              <a:rPr sz="1000" dirty="0">
                <a:latin typeface="Arial"/>
                <a:cs typeface="Arial"/>
              </a:rPr>
              <a:t>Initial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Arad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solution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cities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Arad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Bucharest</a:t>
            </a:r>
            <a:endParaRPr sz="1100">
              <a:latin typeface="Arial"/>
              <a:cs typeface="Arial"/>
            </a:endParaRPr>
          </a:p>
          <a:p>
            <a:pPr marL="566406" marR="165222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e.g.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Arad,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Sibiu,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Fagaras,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Bucharest </a:t>
            </a:r>
            <a:r>
              <a:rPr sz="1000" dirty="0">
                <a:latin typeface="Arial"/>
                <a:cs typeface="Arial"/>
              </a:rPr>
              <a:t>explore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tree/graph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39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Note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22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assumed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heuristic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knowledge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about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traveling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Romania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exploit.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 solution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2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 solution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2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 solution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2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breadth-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(BFS):</a:t>
            </a:r>
            <a:r>
              <a:rPr spc="114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436"/>
            <a:ext cx="4400550" cy="2495550"/>
            <a:chOff x="129196" y="448436"/>
            <a:chExt cx="4400550" cy="2495550"/>
          </a:xfrm>
        </p:grpSpPr>
        <p:sp>
          <p:nvSpPr>
            <p:cNvPr id="4" name="object 4"/>
            <p:cNvSpPr/>
            <p:nvPr/>
          </p:nvSpPr>
          <p:spPr>
            <a:xfrm>
              <a:off x="129196" y="4484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00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2930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99008"/>
              <a:ext cx="50800" cy="2342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92841"/>
              <a:ext cx="4349750" cy="2400300"/>
            </a:xfrm>
            <a:custGeom>
              <a:avLst/>
              <a:gdLst/>
              <a:ahLst/>
              <a:cxnLst/>
              <a:rect l="l" t="t" r="r" b="b"/>
              <a:pathLst>
                <a:path w="4349750" h="2400300">
                  <a:moveTo>
                    <a:pt x="4349657" y="0"/>
                  </a:moveTo>
                  <a:lnTo>
                    <a:pt x="0" y="0"/>
                  </a:lnTo>
                  <a:lnTo>
                    <a:pt x="0" y="2349164"/>
                  </a:lnTo>
                  <a:lnTo>
                    <a:pt x="4008" y="2368889"/>
                  </a:lnTo>
                  <a:lnTo>
                    <a:pt x="14922" y="2385042"/>
                  </a:lnTo>
                  <a:lnTo>
                    <a:pt x="31075" y="2395956"/>
                  </a:lnTo>
                  <a:lnTo>
                    <a:pt x="50800" y="2399965"/>
                  </a:lnTo>
                  <a:lnTo>
                    <a:pt x="4298856" y="2399965"/>
                  </a:lnTo>
                  <a:lnTo>
                    <a:pt x="4318581" y="2395956"/>
                  </a:lnTo>
                  <a:lnTo>
                    <a:pt x="4334734" y="2385042"/>
                  </a:lnTo>
                  <a:lnTo>
                    <a:pt x="4345648" y="2368889"/>
                  </a:lnTo>
                  <a:lnTo>
                    <a:pt x="4349657" y="23491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37078"/>
              <a:ext cx="0" cy="2324100"/>
            </a:xfrm>
            <a:custGeom>
              <a:avLst/>
              <a:gdLst/>
              <a:ahLst/>
              <a:cxnLst/>
              <a:rect l="l" t="t" r="r" b="b"/>
              <a:pathLst>
                <a:path h="2324100">
                  <a:moveTo>
                    <a:pt x="0" y="2323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24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16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89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7305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92259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40110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593177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91985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11193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438616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630690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45299"/>
            <a:ext cx="2153285" cy="24677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52" marR="231770" indent="-277488">
              <a:lnSpc>
                <a:spcPct val="113199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d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shallowest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 marR="5968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above </a:t>
            </a:r>
            <a:r>
              <a:rPr sz="1000" dirty="0">
                <a:latin typeface="Arial"/>
                <a:cs typeface="Arial"/>
              </a:rPr>
              <a:t>shallowest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29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 solution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22" baseline="27777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shallowest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6" y="892332"/>
            <a:ext cx="1911558" cy="139702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21427" y="2387993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1577" y="3031301"/>
            <a:ext cx="4400550" cy="296545"/>
            <a:chOff x="129196" y="3031299"/>
            <a:chExt cx="4400550" cy="296545"/>
          </a:xfrm>
        </p:grpSpPr>
        <p:sp>
          <p:nvSpPr>
            <p:cNvPr id="25" name="object 25"/>
            <p:cNvSpPr/>
            <p:nvPr/>
          </p:nvSpPr>
          <p:spPr>
            <a:xfrm>
              <a:off x="129196" y="303129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25711"/>
              <a:ext cx="101600" cy="101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13011"/>
              <a:ext cx="4298856" cy="1143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81858"/>
              <a:ext cx="50800" cy="1438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9196" y="3075715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19952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4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72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45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0818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9680" y="3051683"/>
            <a:ext cx="39109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Memory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requirement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major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breadth-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Breadth-First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dirty="0"/>
              <a:t>(BFS):</a:t>
            </a:r>
            <a:r>
              <a:rPr spc="90" dirty="0"/>
              <a:t> </a:t>
            </a:r>
            <a:r>
              <a:rPr dirty="0"/>
              <a:t>Time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Memory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67359"/>
            <a:ext cx="4400550" cy="2442210"/>
            <a:chOff x="129196" y="467359"/>
            <a:chExt cx="4400550" cy="2442210"/>
          </a:xfrm>
        </p:grpSpPr>
        <p:sp>
          <p:nvSpPr>
            <p:cNvPr id="4" name="object 4"/>
            <p:cNvSpPr/>
            <p:nvPr/>
          </p:nvSpPr>
          <p:spPr>
            <a:xfrm>
              <a:off x="129196" y="46735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0748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79478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17918"/>
              <a:ext cx="50800" cy="2289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11756"/>
              <a:ext cx="4349750" cy="2346960"/>
            </a:xfrm>
            <a:custGeom>
              <a:avLst/>
              <a:gdLst/>
              <a:ahLst/>
              <a:cxnLst/>
              <a:rect l="l" t="t" r="r" b="b"/>
              <a:pathLst>
                <a:path w="4349750" h="2346960">
                  <a:moveTo>
                    <a:pt x="4349657" y="0"/>
                  </a:moveTo>
                  <a:lnTo>
                    <a:pt x="0" y="0"/>
                  </a:lnTo>
                  <a:lnTo>
                    <a:pt x="0" y="2295730"/>
                  </a:lnTo>
                  <a:lnTo>
                    <a:pt x="4008" y="2315455"/>
                  </a:lnTo>
                  <a:lnTo>
                    <a:pt x="14922" y="2331608"/>
                  </a:lnTo>
                  <a:lnTo>
                    <a:pt x="31075" y="2342522"/>
                  </a:lnTo>
                  <a:lnTo>
                    <a:pt x="50800" y="2346531"/>
                  </a:lnTo>
                  <a:lnTo>
                    <a:pt x="4298856" y="2346531"/>
                  </a:lnTo>
                  <a:lnTo>
                    <a:pt x="4318581" y="2342522"/>
                  </a:lnTo>
                  <a:lnTo>
                    <a:pt x="4334734" y="2331608"/>
                  </a:lnTo>
                  <a:lnTo>
                    <a:pt x="4345648" y="2315455"/>
                  </a:lnTo>
                  <a:lnTo>
                    <a:pt x="4349657" y="229573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55993"/>
              <a:ext cx="0" cy="2270760"/>
            </a:xfrm>
            <a:custGeom>
              <a:avLst/>
              <a:gdLst/>
              <a:ahLst/>
              <a:cxnLst/>
              <a:rect l="l" t="t" r="r" b="b"/>
              <a:pathLst>
                <a:path h="2270760">
                  <a:moveTo>
                    <a:pt x="0" y="22705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4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305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178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5646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48538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0366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2195"/>
              <a:ext cx="61874" cy="618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46769" y="459475"/>
            <a:ext cx="2430145" cy="693138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spc="-10" dirty="0">
                <a:latin typeface="Arial"/>
                <a:cs typeface="Arial"/>
              </a:rPr>
              <a:t>Assume:</a:t>
            </a:r>
            <a:endParaRPr sz="1100">
              <a:latin typeface="Arial"/>
              <a:cs typeface="Arial"/>
            </a:endParaRPr>
          </a:p>
          <a:p>
            <a:pPr marL="289553" marR="5080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1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million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per</a:t>
            </a:r>
            <a:r>
              <a:rPr sz="1000" spc="-10" dirty="0">
                <a:latin typeface="Arial"/>
                <a:cs typeface="Arial"/>
              </a:rPr>
              <a:t> second </a:t>
            </a:r>
            <a:r>
              <a:rPr sz="1000" dirty="0">
                <a:latin typeface="Arial"/>
                <a:cs typeface="Arial"/>
              </a:rPr>
              <a:t>1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requires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1000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bytes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storage </a:t>
            </a:r>
            <a:r>
              <a:rPr sz="1000" dirty="0">
                <a:latin typeface="Arial"/>
                <a:cs typeface="Arial"/>
              </a:rPr>
              <a:t>branching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factor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2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2378" y="1309233"/>
            <a:ext cx="4247908" cy="139104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684991" y="2726918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1577" y="3010220"/>
            <a:ext cx="4400550" cy="297815"/>
            <a:chOff x="129196" y="3010217"/>
            <a:chExt cx="4400550" cy="297815"/>
          </a:xfrm>
        </p:grpSpPr>
        <p:sp>
          <p:nvSpPr>
            <p:cNvPr id="21" name="object 21"/>
            <p:cNvSpPr/>
            <p:nvPr/>
          </p:nvSpPr>
          <p:spPr>
            <a:xfrm>
              <a:off x="129196" y="301021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206292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193592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060776"/>
              <a:ext cx="50800" cy="1455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305463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3098870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30861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0734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06077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9678" y="3030601"/>
            <a:ext cx="4072254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Memory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requirements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bigger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execution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time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nearest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top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similar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8298" y="1700136"/>
            <a:ext cx="4168140" cy="1329690"/>
            <a:chOff x="255917" y="1700136"/>
            <a:chExt cx="4168140" cy="1329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17" y="1700136"/>
              <a:ext cx="1950186" cy="13290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439" y="1700136"/>
              <a:ext cx="1950186" cy="13290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nearest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top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similar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8298" y="1700136"/>
            <a:ext cx="4168140" cy="1329690"/>
            <a:chOff x="255917" y="1700136"/>
            <a:chExt cx="4168140" cy="1329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17" y="1700136"/>
              <a:ext cx="1950186" cy="13290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439" y="1700136"/>
              <a:ext cx="1950186" cy="13290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similar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8298" y="1700136"/>
            <a:ext cx="4168140" cy="1329690"/>
            <a:chOff x="255917" y="1700136"/>
            <a:chExt cx="4168140" cy="1329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17" y="1700136"/>
              <a:ext cx="1950186" cy="13290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439" y="1700136"/>
              <a:ext cx="1950186" cy="13290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latin typeface="Arial"/>
                <a:cs typeface="Arial"/>
              </a:rPr>
              <a:t>similar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8298" y="1700136"/>
            <a:ext cx="4168140" cy="1329690"/>
            <a:chOff x="255917" y="1700136"/>
            <a:chExt cx="4168140" cy="1329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917" y="1700136"/>
              <a:ext cx="1950186" cy="13290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439" y="1700136"/>
              <a:ext cx="1950186" cy="13290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80" dirty="0"/>
              <a:t> </a:t>
            </a:r>
            <a:r>
              <a:rPr dirty="0"/>
              <a:t>Solving</a:t>
            </a:r>
            <a:r>
              <a:rPr spc="80" dirty="0"/>
              <a:t> </a:t>
            </a:r>
            <a:r>
              <a:rPr dirty="0"/>
              <a:t>as</a:t>
            </a:r>
            <a:r>
              <a:rPr spc="80" dirty="0"/>
              <a:t> </a:t>
            </a:r>
            <a:r>
              <a:rPr dirty="0"/>
              <a:t>Search:</a:t>
            </a:r>
            <a:r>
              <a:rPr spc="195" dirty="0"/>
              <a:t> </a:t>
            </a:r>
            <a:r>
              <a:rPr dirty="0"/>
              <a:t>Example</a:t>
            </a:r>
            <a:r>
              <a:rPr spc="8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85770"/>
            <a:chOff x="129196" y="432091"/>
            <a:chExt cx="4400550" cy="298577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1614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0344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334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3"/>
              <a:ext cx="4349750" cy="2890520"/>
            </a:xfrm>
            <a:custGeom>
              <a:avLst/>
              <a:gdLst/>
              <a:ahLst/>
              <a:cxnLst/>
              <a:rect l="l" t="t" r="r" b="b"/>
              <a:pathLst>
                <a:path w="4349750" h="2890520">
                  <a:moveTo>
                    <a:pt x="4349657" y="0"/>
                  </a:moveTo>
                  <a:lnTo>
                    <a:pt x="0" y="0"/>
                  </a:lnTo>
                  <a:lnTo>
                    <a:pt x="0" y="2839664"/>
                  </a:lnTo>
                  <a:lnTo>
                    <a:pt x="4008" y="2859389"/>
                  </a:lnTo>
                  <a:lnTo>
                    <a:pt x="14922" y="2875542"/>
                  </a:lnTo>
                  <a:lnTo>
                    <a:pt x="31075" y="2886456"/>
                  </a:lnTo>
                  <a:lnTo>
                    <a:pt x="50800" y="2890465"/>
                  </a:lnTo>
                  <a:lnTo>
                    <a:pt x="4298856" y="2890465"/>
                  </a:lnTo>
                  <a:lnTo>
                    <a:pt x="4318581" y="2886456"/>
                  </a:lnTo>
                  <a:lnTo>
                    <a:pt x="4334734" y="2875542"/>
                  </a:lnTo>
                  <a:lnTo>
                    <a:pt x="4345648" y="2859389"/>
                  </a:lnTo>
                  <a:lnTo>
                    <a:pt x="4349657" y="28396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0"/>
              <a:ext cx="0" cy="2814955"/>
            </a:xfrm>
            <a:custGeom>
              <a:avLst/>
              <a:gdLst/>
              <a:ahLst/>
              <a:cxnLst/>
              <a:rect l="l" t="t" r="r" b="b"/>
              <a:pathLst>
                <a:path h="2814954">
                  <a:moveTo>
                    <a:pt x="0" y="28144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6593" y="452477"/>
            <a:ext cx="25800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simplified </a:t>
            </a:r>
            <a:r>
              <a:rPr sz="1100" dirty="0">
                <a:latin typeface="Arial"/>
                <a:cs typeface="Arial"/>
              </a:rPr>
              <a:t>road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map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Romania.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381" y="645534"/>
            <a:ext cx="4247833" cy="2563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84991" y="3235578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latin typeface="Arial"/>
                <a:cs typeface="Arial"/>
              </a:rPr>
              <a:t>similar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6805" y="1700163"/>
            <a:ext cx="3794760" cy="1329055"/>
            <a:chOff x="294424" y="1700160"/>
            <a:chExt cx="3794760" cy="13290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424" y="1700166"/>
              <a:ext cx="1597141" cy="1329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8949" y="1700160"/>
              <a:ext cx="1930137" cy="13290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latin typeface="Arial"/>
                <a:cs typeface="Arial"/>
              </a:rPr>
              <a:t>similar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5324" y="1700154"/>
            <a:ext cx="3756660" cy="1329690"/>
            <a:chOff x="332943" y="1700154"/>
            <a:chExt cx="3756660" cy="13296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943" y="1700166"/>
              <a:ext cx="1597141" cy="1329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7468" y="1700154"/>
              <a:ext cx="1892113" cy="132906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20" dirty="0"/>
              <a:t> </a:t>
            </a:r>
            <a:r>
              <a:rPr spc="-10" dirty="0"/>
              <a:t>(UCS)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8508"/>
            <a:ext cx="4400550" cy="2738120"/>
            <a:chOff x="129196" y="508507"/>
            <a:chExt cx="4400550" cy="2738120"/>
          </a:xfrm>
        </p:grpSpPr>
        <p:sp>
          <p:nvSpPr>
            <p:cNvPr id="4" name="object 4"/>
            <p:cNvSpPr/>
            <p:nvPr/>
          </p:nvSpPr>
          <p:spPr>
            <a:xfrm>
              <a:off x="129196" y="508507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8013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4457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3187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52742"/>
              <a:ext cx="50800" cy="2591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24396"/>
              <a:ext cx="4349750" cy="2471420"/>
            </a:xfrm>
            <a:custGeom>
              <a:avLst/>
              <a:gdLst/>
              <a:ahLst/>
              <a:cxnLst/>
              <a:rect l="l" t="t" r="r" b="b"/>
              <a:pathLst>
                <a:path w="4349750" h="2471420">
                  <a:moveTo>
                    <a:pt x="4349657" y="0"/>
                  </a:moveTo>
                  <a:lnTo>
                    <a:pt x="0" y="0"/>
                  </a:lnTo>
                  <a:lnTo>
                    <a:pt x="0" y="2420174"/>
                  </a:lnTo>
                  <a:lnTo>
                    <a:pt x="4008" y="2439899"/>
                  </a:lnTo>
                  <a:lnTo>
                    <a:pt x="14922" y="2456052"/>
                  </a:lnTo>
                  <a:lnTo>
                    <a:pt x="31075" y="2466966"/>
                  </a:lnTo>
                  <a:lnTo>
                    <a:pt x="50800" y="2470974"/>
                  </a:lnTo>
                  <a:lnTo>
                    <a:pt x="4298856" y="2470974"/>
                  </a:lnTo>
                  <a:lnTo>
                    <a:pt x="4318581" y="2466966"/>
                  </a:lnTo>
                  <a:lnTo>
                    <a:pt x="4334734" y="2456052"/>
                  </a:lnTo>
                  <a:lnTo>
                    <a:pt x="4345648" y="2439899"/>
                  </a:lnTo>
                  <a:lnTo>
                    <a:pt x="4349657" y="24201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816"/>
              <a:ext cx="0" cy="2573020"/>
            </a:xfrm>
            <a:custGeom>
              <a:avLst/>
              <a:gdLst/>
              <a:ahLst/>
              <a:cxnLst/>
              <a:rect l="l" t="t" r="r" b="b"/>
              <a:pathLst>
                <a:path h="2573020">
                  <a:moveTo>
                    <a:pt x="0" y="25728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81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4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7429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082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03083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458391"/>
            <a:ext cx="4168140" cy="117403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priority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ordered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by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()</a:t>
            </a:r>
            <a:endParaRPr sz="1100">
              <a:latin typeface="Tahoma"/>
              <a:cs typeface="Tahoma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5"/>
              </a:spcBef>
            </a:pPr>
            <a:r>
              <a:rPr sz="1100" dirty="0">
                <a:latin typeface="Arial"/>
                <a:cs typeface="Arial"/>
              </a:rPr>
              <a:t>similar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equal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3846" y="1700169"/>
            <a:ext cx="3751579" cy="1329055"/>
            <a:chOff x="371462" y="1700166"/>
            <a:chExt cx="3751579" cy="13290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462" y="1700166"/>
              <a:ext cx="1597141" cy="1329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5974" y="1700182"/>
              <a:ext cx="1886580" cy="13290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80" y="3067581"/>
            <a:ext cx="1010919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dirty="0"/>
              <a:t>(UCS)</a:t>
            </a:r>
            <a:r>
              <a:rPr spc="110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31577" y="360097"/>
            <a:ext cx="4349750" cy="194945"/>
          </a:xfrm>
          <a:custGeom>
            <a:avLst/>
            <a:gdLst/>
            <a:ahLst/>
            <a:cxnLst/>
            <a:rect l="l" t="t" r="r" b="b"/>
            <a:pathLst>
              <a:path w="4349750" h="19494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4469"/>
                </a:lnTo>
                <a:lnTo>
                  <a:pt x="4349657" y="194469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0" y="348844"/>
            <a:ext cx="32734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UCS,</a:t>
            </a:r>
            <a:r>
              <a:rPr sz="1100" spc="-7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version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(Tree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version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without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“explored”)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404303"/>
            <a:ext cx="4400550" cy="2237105"/>
            <a:chOff x="129196" y="404301"/>
            <a:chExt cx="4400550" cy="22371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53932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526626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134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586166"/>
              <a:ext cx="4349750" cy="2004060"/>
            </a:xfrm>
            <a:custGeom>
              <a:avLst/>
              <a:gdLst/>
              <a:ahLst/>
              <a:cxnLst/>
              <a:rect l="l" t="t" r="r" b="b"/>
              <a:pathLst>
                <a:path w="4349750" h="2004060">
                  <a:moveTo>
                    <a:pt x="4349657" y="0"/>
                  </a:moveTo>
                  <a:lnTo>
                    <a:pt x="0" y="0"/>
                  </a:lnTo>
                  <a:lnTo>
                    <a:pt x="0" y="1953160"/>
                  </a:lnTo>
                  <a:lnTo>
                    <a:pt x="4008" y="1972885"/>
                  </a:lnTo>
                  <a:lnTo>
                    <a:pt x="14922" y="1989038"/>
                  </a:lnTo>
                  <a:lnTo>
                    <a:pt x="31075" y="1999952"/>
                  </a:lnTo>
                  <a:lnTo>
                    <a:pt x="50800" y="2003961"/>
                  </a:lnTo>
                  <a:lnTo>
                    <a:pt x="4298856" y="2003961"/>
                  </a:lnTo>
                  <a:lnTo>
                    <a:pt x="4318581" y="1999952"/>
                  </a:lnTo>
                  <a:lnTo>
                    <a:pt x="4334734" y="1989038"/>
                  </a:lnTo>
                  <a:lnTo>
                    <a:pt x="4345648" y="1972885"/>
                  </a:lnTo>
                  <a:lnTo>
                    <a:pt x="4349657" y="195316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42401"/>
              <a:ext cx="0" cy="2116455"/>
            </a:xfrm>
            <a:custGeom>
              <a:avLst/>
              <a:gdLst/>
              <a:ahLst/>
              <a:cxnLst/>
              <a:rect l="l" t="t" r="r" b="b"/>
              <a:pathLst>
                <a:path h="2116455">
                  <a:moveTo>
                    <a:pt x="0" y="211597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297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170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4043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786" y="575501"/>
              <a:ext cx="3398312" cy="184877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84991" y="2450922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577" y="2632100"/>
            <a:ext cx="4400550" cy="824230"/>
            <a:chOff x="129196" y="2632100"/>
            <a:chExt cx="4400550" cy="824230"/>
          </a:xfrm>
        </p:grpSpPr>
        <p:sp>
          <p:nvSpPr>
            <p:cNvPr id="18" name="object 18"/>
            <p:cNvSpPr/>
            <p:nvPr/>
          </p:nvSpPr>
          <p:spPr>
            <a:xfrm>
              <a:off x="129196" y="26321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384321"/>
              <a:ext cx="101600" cy="716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371621"/>
              <a:ext cx="4298856" cy="843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2682659"/>
              <a:ext cx="50800" cy="7016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676517"/>
              <a:ext cx="4349750" cy="758825"/>
            </a:xfrm>
            <a:custGeom>
              <a:avLst/>
              <a:gdLst/>
              <a:ahLst/>
              <a:cxnLst/>
              <a:rect l="l" t="t" r="r" b="b"/>
              <a:pathLst>
                <a:path w="4349750" h="758825">
                  <a:moveTo>
                    <a:pt x="4349657" y="0"/>
                  </a:moveTo>
                  <a:lnTo>
                    <a:pt x="0" y="0"/>
                  </a:lnTo>
                  <a:lnTo>
                    <a:pt x="0" y="707803"/>
                  </a:lnTo>
                  <a:lnTo>
                    <a:pt x="4008" y="727528"/>
                  </a:lnTo>
                  <a:lnTo>
                    <a:pt x="14922" y="743681"/>
                  </a:lnTo>
                  <a:lnTo>
                    <a:pt x="31075" y="754595"/>
                  </a:lnTo>
                  <a:lnTo>
                    <a:pt x="50800" y="758604"/>
                  </a:lnTo>
                  <a:lnTo>
                    <a:pt x="4298856" y="758604"/>
                  </a:lnTo>
                  <a:lnTo>
                    <a:pt x="4318581" y="754595"/>
                  </a:lnTo>
                  <a:lnTo>
                    <a:pt x="4334734" y="743681"/>
                  </a:lnTo>
                  <a:lnTo>
                    <a:pt x="4345648" y="727528"/>
                  </a:lnTo>
                  <a:lnTo>
                    <a:pt x="4349657" y="7078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720754"/>
              <a:ext cx="0" cy="682625"/>
            </a:xfrm>
            <a:custGeom>
              <a:avLst/>
              <a:gdLst/>
              <a:ahLst/>
              <a:cxnLst/>
              <a:rect l="l" t="t" r="r" b="b"/>
              <a:pathLst>
                <a:path h="682625">
                  <a:moveTo>
                    <a:pt x="0" y="68261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27080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26953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26826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688386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3070491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54286" y="2616481"/>
            <a:ext cx="4288790" cy="77123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04793" marR="20256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apply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selected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expansion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replace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worse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4"/>
              </a:spcBef>
            </a:pP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100" i="1" spc="4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avoid</a:t>
            </a:r>
            <a:r>
              <a:rPr sz="11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generating</a:t>
            </a:r>
            <a:r>
              <a:rPr sz="1100" spc="-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suboptimal</a:t>
            </a:r>
            <a:r>
              <a:rPr sz="1100" spc="-7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1725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Uniform-Cost</a:t>
            </a:r>
            <a:r>
              <a:rPr sz="1400" spc="17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980055"/>
            <a:chOff x="129196" y="432091"/>
            <a:chExt cx="4400550" cy="298005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1053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9783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278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885440"/>
            </a:xfrm>
            <a:custGeom>
              <a:avLst/>
              <a:gdLst/>
              <a:ahLst/>
              <a:cxnLst/>
              <a:rect l="l" t="t" r="r" b="b"/>
              <a:pathLst>
                <a:path w="4349750" h="2885440">
                  <a:moveTo>
                    <a:pt x="4349657" y="0"/>
                  </a:moveTo>
                  <a:lnTo>
                    <a:pt x="0" y="0"/>
                  </a:lnTo>
                  <a:lnTo>
                    <a:pt x="0" y="2834053"/>
                  </a:lnTo>
                  <a:lnTo>
                    <a:pt x="4008" y="2853778"/>
                  </a:lnTo>
                  <a:lnTo>
                    <a:pt x="14922" y="2869930"/>
                  </a:lnTo>
                  <a:lnTo>
                    <a:pt x="31075" y="2880845"/>
                  </a:lnTo>
                  <a:lnTo>
                    <a:pt x="50800" y="2884853"/>
                  </a:lnTo>
                  <a:lnTo>
                    <a:pt x="4298856" y="2884853"/>
                  </a:lnTo>
                  <a:lnTo>
                    <a:pt x="4318581" y="2880845"/>
                  </a:lnTo>
                  <a:lnTo>
                    <a:pt x="4334734" y="2869930"/>
                  </a:lnTo>
                  <a:lnTo>
                    <a:pt x="4345648" y="2853778"/>
                  </a:lnTo>
                  <a:lnTo>
                    <a:pt x="4349657" y="28340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8"/>
              <a:ext cx="0" cy="2809240"/>
            </a:xfrm>
            <a:custGeom>
              <a:avLst/>
              <a:gdLst/>
              <a:ahLst/>
              <a:cxnLst/>
              <a:rect l="l" t="t" r="r" b="b"/>
              <a:pathLst>
                <a:path h="2809240">
                  <a:moveTo>
                    <a:pt x="0" y="28088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501840"/>
              <a:ext cx="4247817" cy="26302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14646" y="323068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  <a:hlinkClick r:id="rId6" action="ppaction://hlinksldjump"/>
              </a:rPr>
              <a:t>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49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processes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costing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less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cheapest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5CDD7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5CDD7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5CDD7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5CDD7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5CDD7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5E5F1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5E5F1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5E5F1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5E5F1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5E5F1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5E5F1"/>
                </a:solidFill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4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9E6F2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9E6F2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9E6F2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9E6F2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9E6F2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9E6F2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E9E6F2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94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5E5F1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5E5F1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5E5F1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5E5F1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5E5F1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5E5F1"/>
                </a:solidFill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4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9E6F2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9E6F2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9E6F2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9E6F2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9E6F2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9E6F2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E9E6F2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94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0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1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2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7C7D2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7C7D2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7C7D2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7C7D2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7C7D2"/>
                </a:solidFill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4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E5CDD7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E5CDD7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E5CDD7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E5CDD7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E5CDD7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E5CDD7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94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exists,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94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exists,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82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representations</a:t>
            </a:r>
            <a:r>
              <a:rPr sz="11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considered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wholes,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internal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structure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current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from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(go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to)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Zerind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which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reached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exactly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82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82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82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17" action="ppaction://hlinksldjump"/>
              </a:rPr>
              <a:t>f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unif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9" action="ppaction://hlinksldjump"/>
              </a:rPr>
              <a:t>or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0" action="ppaction://hlinksldjump"/>
              </a:rPr>
              <a:t>m</a:t>
            </a:r>
            <a:r>
              <a:rPr sz="1100" u="heavy" spc="-10" dirty="0">
                <a:solidFill>
                  <a:srgbClr val="D8D8D8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21" action="ppaction://hlinksldjump"/>
              </a:rPr>
              <a:t>-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  <a:hlinkClick r:id="rId22" action="ppaction://hlinksldjump"/>
              </a:rPr>
              <a:t>cos</a:t>
            </a:r>
            <a:r>
              <a:rPr sz="1100" u="dbl" dirty="0">
                <a:solidFill>
                  <a:srgbClr val="D8D8D8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23" action="ppaction://hlinksldjump"/>
              </a:rPr>
              <a:t>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29"/>
            <a:ext cx="203200" cy="48260"/>
            <a:chOff x="3542982" y="3274429"/>
            <a:chExt cx="203200" cy="48260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812482" y="3284575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5" name="object 15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Uniform-Cost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(UCS):</a:t>
            </a:r>
            <a:r>
              <a:rPr spc="120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31577" y="432094"/>
            <a:ext cx="4400550" cy="2626995"/>
            <a:chOff x="129196" y="432091"/>
            <a:chExt cx="4400550" cy="2626995"/>
          </a:xfrm>
        </p:grpSpPr>
        <p:sp>
          <p:nvSpPr>
            <p:cNvPr id="21" name="object 21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7131"/>
              <a:ext cx="101600" cy="10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4431"/>
              <a:ext cx="4298856" cy="1143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744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9196" y="476489"/>
              <a:ext cx="4349750" cy="2531745"/>
            </a:xfrm>
            <a:custGeom>
              <a:avLst/>
              <a:gdLst/>
              <a:ahLst/>
              <a:cxnLst/>
              <a:rect l="l" t="t" r="r" b="b"/>
              <a:pathLst>
                <a:path w="4349750" h="2531745">
                  <a:moveTo>
                    <a:pt x="4349657" y="0"/>
                  </a:moveTo>
                  <a:lnTo>
                    <a:pt x="0" y="0"/>
                  </a:lnTo>
                  <a:lnTo>
                    <a:pt x="0" y="2480641"/>
                  </a:lnTo>
                  <a:lnTo>
                    <a:pt x="4008" y="2500366"/>
                  </a:lnTo>
                  <a:lnTo>
                    <a:pt x="14922" y="2516519"/>
                  </a:lnTo>
                  <a:lnTo>
                    <a:pt x="31075" y="2527433"/>
                  </a:lnTo>
                  <a:lnTo>
                    <a:pt x="50800" y="2531441"/>
                  </a:lnTo>
                  <a:lnTo>
                    <a:pt x="4298856" y="2531441"/>
                  </a:lnTo>
                  <a:lnTo>
                    <a:pt x="4318581" y="2527433"/>
                  </a:lnTo>
                  <a:lnTo>
                    <a:pt x="4334734" y="2516519"/>
                  </a:lnTo>
                  <a:lnTo>
                    <a:pt x="4345648" y="2500366"/>
                  </a:lnTo>
                  <a:lnTo>
                    <a:pt x="4349657" y="24806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520727"/>
              <a:ext cx="0" cy="2455545"/>
            </a:xfrm>
            <a:custGeom>
              <a:avLst/>
              <a:gdLst/>
              <a:ahLst/>
              <a:cxnLst/>
              <a:rect l="l" t="t" r="r" b="b"/>
              <a:pathLst>
                <a:path h="2455545">
                  <a:moveTo>
                    <a:pt x="0" y="24554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5080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495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482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845642"/>
              <a:ext cx="76809" cy="768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037717"/>
              <a:ext cx="61874" cy="618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516227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08302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186813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378887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4281" y="452475"/>
            <a:ext cx="3159125" cy="2212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cheapest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solution;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Verdana"/>
                <a:cs typeface="Verdana"/>
              </a:rPr>
              <a:t>c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390515" marR="1232504" indent="-353051">
              <a:lnSpc>
                <a:spcPts val="1170"/>
              </a:lnSpc>
              <a:spcBef>
                <a:spcPts val="20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i="1" spc="-75" dirty="0">
                <a:latin typeface="Meiryo UI"/>
                <a:cs typeface="Meiryo UI"/>
              </a:rPr>
              <a:t>l</a:t>
            </a:r>
            <a:r>
              <a:rPr sz="1100" i="1" spc="-75" dirty="0">
                <a:latin typeface="Arial"/>
                <a:cs typeface="Arial"/>
              </a:rPr>
              <a:t>C</a:t>
            </a:r>
            <a:r>
              <a:rPr sz="1200" i="1" spc="-112" baseline="27777" dirty="0">
                <a:latin typeface="Meiryo UI"/>
                <a:cs typeface="Meiryo UI"/>
              </a:rPr>
              <a:t>∗</a:t>
            </a:r>
            <a:r>
              <a:rPr sz="1100" i="1" spc="-75" dirty="0">
                <a:latin typeface="Verdana"/>
                <a:cs typeface="Verdana"/>
              </a:rPr>
              <a:t>/c</a:t>
            </a:r>
            <a:r>
              <a:rPr sz="1100" i="1" spc="-75" dirty="0">
                <a:latin typeface="Meiryo UI"/>
                <a:cs typeface="Meiryo UI"/>
              </a:rPr>
              <a:t>J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“effective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depth”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668003" marR="928982"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processes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costing </a:t>
            </a:r>
            <a:r>
              <a:rPr sz="1000" dirty="0">
                <a:latin typeface="Arial"/>
                <a:cs typeface="Arial"/>
              </a:rPr>
              <a:t>less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19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r>
              <a:rPr sz="1050" spc="-15" baseline="27777" dirty="0">
                <a:latin typeface="Verdana"/>
                <a:cs typeface="Verdana"/>
              </a:rPr>
              <a:t>+</a:t>
            </a:r>
            <a:r>
              <a:rPr sz="1050" i="1" spc="-15" baseline="27777" dirty="0">
                <a:latin typeface="Meiryo UI"/>
                <a:cs typeface="Meiryo UI"/>
              </a:rPr>
              <a:t>L</a:t>
            </a:r>
            <a:r>
              <a:rPr sz="1050" i="1" spc="-15" baseline="27777" dirty="0">
                <a:latin typeface="Arial"/>
                <a:cs typeface="Arial"/>
              </a:rPr>
              <a:t>C</a:t>
            </a:r>
            <a:r>
              <a:rPr sz="750" i="1" spc="-15" baseline="72222" dirty="0">
                <a:latin typeface="Meiryo UI"/>
                <a:cs typeface="Meiryo UI"/>
              </a:rPr>
              <a:t>∗</a:t>
            </a:r>
            <a:r>
              <a:rPr sz="1050" i="1" spc="-15" baseline="27777" dirty="0"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latin typeface="Meiryo UI"/>
                <a:cs typeface="Meiryo UI"/>
              </a:rPr>
              <a:t>J</a:t>
            </a:r>
            <a:endParaRPr sz="1050" baseline="27777">
              <a:latin typeface="Meiryo UI"/>
              <a:cs typeface="Meiryo UI"/>
            </a:endParaRPr>
          </a:p>
          <a:p>
            <a:pPr marL="668003" marR="1085188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40" dirty="0">
                <a:latin typeface="Meiryo UI"/>
                <a:cs typeface="Meiryo UI"/>
              </a:rPr>
              <a:t> 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spc="-15" baseline="27777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-15" baseline="27777" dirty="0">
                <a:solidFill>
                  <a:srgbClr val="C92626"/>
                </a:solidFill>
                <a:latin typeface="Verdana"/>
                <a:cs typeface="Verdana"/>
              </a:rPr>
              <a:t>+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L</a:t>
            </a:r>
            <a:r>
              <a:rPr sz="1050" i="1" spc="-15" baseline="27777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750" i="1" spc="-15" baseline="72222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50" i="1" spc="-15" baseline="27777" dirty="0">
                <a:solidFill>
                  <a:srgbClr val="C92626"/>
                </a:solidFill>
                <a:latin typeface="Trebuchet MS"/>
                <a:cs typeface="Trebuchet MS"/>
              </a:rPr>
              <a:t>/c</a:t>
            </a:r>
            <a:r>
              <a:rPr sz="1050" i="1" spc="-15" baseline="27777" dirty="0">
                <a:solidFill>
                  <a:srgbClr val="C92626"/>
                </a:solidFill>
                <a:latin typeface="Meiryo UI"/>
                <a:cs typeface="Meiryo UI"/>
              </a:rPr>
              <a:t>J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memory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90515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668003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9311" y="2705570"/>
            <a:ext cx="354330" cy="254000"/>
            <a:chOff x="386930" y="2705569"/>
            <a:chExt cx="354330" cy="2540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05569"/>
              <a:ext cx="76809" cy="768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97644"/>
              <a:ext cx="61874" cy="61874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2690" y="2608582"/>
            <a:ext cx="803275" cy="38536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15239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4127" y="1049782"/>
            <a:ext cx="1911554" cy="150214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521427" y="265057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577" y="3121902"/>
            <a:ext cx="4400550" cy="296545"/>
            <a:chOff x="129196" y="3121900"/>
            <a:chExt cx="4400550" cy="296545"/>
          </a:xfrm>
        </p:grpSpPr>
        <p:sp>
          <p:nvSpPr>
            <p:cNvPr id="44" name="object 44"/>
            <p:cNvSpPr/>
            <p:nvPr/>
          </p:nvSpPr>
          <p:spPr>
            <a:xfrm>
              <a:off x="129196" y="312190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16312"/>
              <a:ext cx="101600" cy="101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03612"/>
              <a:ext cx="4298856" cy="11430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172459"/>
              <a:ext cx="50800" cy="1438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9196" y="3166317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210554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3197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78853" y="3185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78853" y="3172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69680" y="3142285"/>
            <a:ext cx="42259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Memory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requirement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major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uniform</a:t>
            </a:r>
            <a:r>
              <a:rPr sz="1100" u="heavy" spc="-10" dirty="0">
                <a:uFill>
                  <a:solidFill>
                    <a:srgbClr val="D6D6EF"/>
                  </a:solidFill>
                </a:uFill>
                <a:latin typeface="Arial"/>
                <a:cs typeface="Arial"/>
              </a:rPr>
              <a:t>-</a:t>
            </a:r>
            <a:r>
              <a:rPr sz="1100" dirty="0">
                <a:latin typeface="Arial"/>
                <a:cs typeface="Arial"/>
              </a:rPr>
              <a:t>cos</a:t>
            </a:r>
            <a:r>
              <a:rPr sz="1100" u="dbl" dirty="0"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51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top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7992" y="1537068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novel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successors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pushed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top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7992" y="1537068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7992" y="1537068"/>
            <a:ext cx="1950186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343" y="1537082"/>
            <a:ext cx="2505984" cy="132906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3682" y="1537134"/>
            <a:ext cx="2515798" cy="13290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considered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wholes,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structure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current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from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(go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to)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Zerind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which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reached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exactly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473" y="1537086"/>
            <a:ext cx="2590779" cy="132906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2107" y="1537140"/>
            <a:ext cx="2535965" cy="132900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623" y="1537106"/>
            <a:ext cx="2507459" cy="13290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0197" y="1537112"/>
            <a:ext cx="2496845" cy="132903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4066" y="1537106"/>
            <a:ext cx="2467588" cy="13290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227" y="1537134"/>
            <a:ext cx="2515798" cy="13290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184" y="1537112"/>
            <a:ext cx="2418410" cy="132903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Strategy</a:t>
            </a:r>
            <a:r>
              <a:rPr spc="110" dirty="0"/>
              <a:t> </a:t>
            </a:r>
            <a:r>
              <a:rPr spc="-10" dirty="0"/>
              <a:t>(DFS)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73912"/>
            <a:ext cx="4400550" cy="2824480"/>
            <a:chOff x="129196" y="473912"/>
            <a:chExt cx="4400550" cy="2824480"/>
          </a:xfrm>
        </p:grpSpPr>
        <p:sp>
          <p:nvSpPr>
            <p:cNvPr id="4" name="object 4"/>
            <p:cNvSpPr/>
            <p:nvPr/>
          </p:nvSpPr>
          <p:spPr>
            <a:xfrm>
              <a:off x="129196" y="473912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5572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9646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8376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18147"/>
              <a:ext cx="50800" cy="2678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99982"/>
              <a:ext cx="4349750" cy="2547620"/>
            </a:xfrm>
            <a:custGeom>
              <a:avLst/>
              <a:gdLst/>
              <a:ahLst/>
              <a:cxnLst/>
              <a:rect l="l" t="t" r="r" b="b"/>
              <a:pathLst>
                <a:path w="4349750" h="2547620">
                  <a:moveTo>
                    <a:pt x="4349657" y="0"/>
                  </a:moveTo>
                  <a:lnTo>
                    <a:pt x="0" y="0"/>
                  </a:lnTo>
                  <a:lnTo>
                    <a:pt x="0" y="2496480"/>
                  </a:lnTo>
                  <a:lnTo>
                    <a:pt x="4008" y="2516205"/>
                  </a:lnTo>
                  <a:lnTo>
                    <a:pt x="14922" y="2532358"/>
                  </a:lnTo>
                  <a:lnTo>
                    <a:pt x="31075" y="2543272"/>
                  </a:lnTo>
                  <a:lnTo>
                    <a:pt x="50800" y="2547280"/>
                  </a:lnTo>
                  <a:lnTo>
                    <a:pt x="4298856" y="2547280"/>
                  </a:lnTo>
                  <a:lnTo>
                    <a:pt x="4318581" y="2543272"/>
                  </a:lnTo>
                  <a:lnTo>
                    <a:pt x="4334734" y="2532358"/>
                  </a:lnTo>
                  <a:lnTo>
                    <a:pt x="4345648" y="2516205"/>
                  </a:lnTo>
                  <a:lnTo>
                    <a:pt x="4349657" y="24964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56218"/>
              <a:ext cx="0" cy="2659380"/>
            </a:xfrm>
            <a:custGeom>
              <a:avLst/>
              <a:gdLst/>
              <a:ahLst/>
              <a:cxnLst/>
              <a:rect l="l" t="t" r="r" b="b"/>
              <a:pathLst>
                <a:path h="2659380">
                  <a:moveTo>
                    <a:pt x="0" y="265929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43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308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181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4787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37666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0" y="415632"/>
            <a:ext cx="4056379" cy="974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deepest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unexpanded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frontier/fringe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LIFO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stack)</a:t>
            </a:r>
            <a:endParaRPr sz="1100">
              <a:latin typeface="Arial"/>
              <a:cs typeface="Arial"/>
            </a:endParaRPr>
          </a:p>
          <a:p>
            <a:pPr marL="293363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novel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pushed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stack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5906" y="1537068"/>
            <a:ext cx="2440990" cy="1329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678" y="311764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4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354200"/>
            <a:ext cx="4400550" cy="623570"/>
            <a:chOff x="129196" y="1354200"/>
            <a:chExt cx="4400550" cy="623570"/>
          </a:xfrm>
        </p:grpSpPr>
        <p:sp>
          <p:nvSpPr>
            <p:cNvPr id="4" name="object 4"/>
            <p:cNvSpPr/>
            <p:nvPr/>
          </p:nvSpPr>
          <p:spPr>
            <a:xfrm>
              <a:off x="129196" y="135420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53601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87604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8633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398435"/>
              <a:ext cx="50800" cy="4776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580294"/>
              <a:ext cx="4349750" cy="346710"/>
            </a:xfrm>
            <a:custGeom>
              <a:avLst/>
              <a:gdLst/>
              <a:ahLst/>
              <a:cxnLst/>
              <a:rect l="l" t="t" r="r" b="b"/>
              <a:pathLst>
                <a:path w="4349750" h="346710">
                  <a:moveTo>
                    <a:pt x="4349657" y="0"/>
                  </a:moveTo>
                  <a:lnTo>
                    <a:pt x="0" y="0"/>
                  </a:lnTo>
                  <a:lnTo>
                    <a:pt x="0" y="295749"/>
                  </a:lnTo>
                  <a:lnTo>
                    <a:pt x="4008" y="315473"/>
                  </a:lnTo>
                  <a:lnTo>
                    <a:pt x="14922" y="331626"/>
                  </a:lnTo>
                  <a:lnTo>
                    <a:pt x="31075" y="342541"/>
                  </a:lnTo>
                  <a:lnTo>
                    <a:pt x="50800" y="346549"/>
                  </a:lnTo>
                  <a:lnTo>
                    <a:pt x="4298856" y="346549"/>
                  </a:lnTo>
                  <a:lnTo>
                    <a:pt x="4318581" y="342541"/>
                  </a:lnTo>
                  <a:lnTo>
                    <a:pt x="4334734" y="331626"/>
                  </a:lnTo>
                  <a:lnTo>
                    <a:pt x="4345648" y="315473"/>
                  </a:lnTo>
                  <a:lnTo>
                    <a:pt x="4349657" y="2957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436530"/>
              <a:ext cx="0" cy="459105"/>
            </a:xfrm>
            <a:custGeom>
              <a:avLst/>
              <a:gdLst/>
              <a:ahLst/>
              <a:cxnLst/>
              <a:rect l="l" t="t" r="r" b="b"/>
              <a:pathLst>
                <a:path h="459105">
                  <a:moveTo>
                    <a:pt x="0" y="4585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4238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4111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3984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678" y="1295894"/>
            <a:ext cx="4008120" cy="6040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DFS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on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latin typeface="Arial"/>
                <a:cs typeface="Arial"/>
              </a:rPr>
              <a:t>Similar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LIFO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frontier/fringe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than </a:t>
            </a:r>
            <a:r>
              <a:rPr sz="1100" spc="-10" dirty="0">
                <a:latin typeface="Arial"/>
                <a:cs typeface="Arial"/>
              </a:rPr>
              <a:t>FIFO.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1" y="45565"/>
            <a:ext cx="155448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Depth-First</a:t>
            </a:r>
            <a:r>
              <a:rPr sz="1400" spc="1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28620"/>
            <a:chOff x="129196" y="432091"/>
            <a:chExt cx="4400550" cy="292862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5893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4623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7762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833370"/>
            </a:xfrm>
            <a:custGeom>
              <a:avLst/>
              <a:gdLst/>
              <a:ahLst/>
              <a:cxnLst/>
              <a:rect l="l" t="t" r="r" b="b"/>
              <a:pathLst>
                <a:path w="4349750" h="2833370">
                  <a:moveTo>
                    <a:pt x="4349657" y="0"/>
                  </a:moveTo>
                  <a:lnTo>
                    <a:pt x="0" y="0"/>
                  </a:lnTo>
                  <a:lnTo>
                    <a:pt x="0" y="2782452"/>
                  </a:lnTo>
                  <a:lnTo>
                    <a:pt x="4008" y="2802177"/>
                  </a:lnTo>
                  <a:lnTo>
                    <a:pt x="14922" y="2818330"/>
                  </a:lnTo>
                  <a:lnTo>
                    <a:pt x="31075" y="2829244"/>
                  </a:lnTo>
                  <a:lnTo>
                    <a:pt x="50800" y="2833253"/>
                  </a:lnTo>
                  <a:lnTo>
                    <a:pt x="4298856" y="2833253"/>
                  </a:lnTo>
                  <a:lnTo>
                    <a:pt x="4318581" y="2829244"/>
                  </a:lnTo>
                  <a:lnTo>
                    <a:pt x="4334734" y="2818330"/>
                  </a:lnTo>
                  <a:lnTo>
                    <a:pt x="4345648" y="2802177"/>
                  </a:lnTo>
                  <a:lnTo>
                    <a:pt x="4349657" y="278245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8"/>
              <a:ext cx="0" cy="2757805"/>
            </a:xfrm>
            <a:custGeom>
              <a:avLst/>
              <a:gdLst/>
              <a:ahLst/>
              <a:cxnLst/>
              <a:rect l="l" t="t" r="r" b="b"/>
              <a:pathLst>
                <a:path h="2757804">
                  <a:moveTo>
                    <a:pt x="0" y="27572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417" y="501858"/>
              <a:ext cx="3823107" cy="25785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14646" y="317908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considered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wholes,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structure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from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(go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to)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Zerind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which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reached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exactly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97288" y="319392"/>
            <a:ext cx="1891030" cy="1737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54937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could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process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whole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tree!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siblings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path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01925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257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679" y="2489271"/>
            <a:ext cx="3862070" cy="92333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65116">
              <a:spcBef>
                <a:spcPts val="4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97288" y="319392"/>
            <a:ext cx="1891030" cy="1737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54937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siblings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path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01925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257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679" y="2489271"/>
            <a:ext cx="3862070" cy="92333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65116">
              <a:spcBef>
                <a:spcPts val="4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97288" y="319392"/>
            <a:ext cx="1891030" cy="1737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54937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siblings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01925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257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679" y="2489271"/>
            <a:ext cx="3862070" cy="92333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65116">
              <a:spcBef>
                <a:spcPts val="4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97288" y="319392"/>
            <a:ext cx="1891030" cy="17370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54937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01925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2574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9679" y="2489271"/>
            <a:ext cx="3862070" cy="92333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65116">
              <a:spcBef>
                <a:spcPts val="4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642604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62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graph</a:t>
            </a:r>
            <a:r>
              <a:rPr sz="900" spc="-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tree</a:t>
            </a:r>
            <a:r>
              <a:rPr sz="9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version:</a:t>
            </a:r>
            <a:r>
              <a:rPr sz="900" spc="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9E6F2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9E6F2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E9E6F2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E9E6F2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9E6F2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finite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graph</a:t>
            </a:r>
            <a:r>
              <a:rPr sz="900" spc="-5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tree</a:t>
            </a:r>
            <a:r>
              <a:rPr sz="9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version:</a:t>
            </a:r>
            <a:r>
              <a:rPr sz="900" spc="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9E6F2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9E6F2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E9E6F2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E9E6F2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9E6F2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9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tree</a:t>
            </a:r>
            <a:r>
              <a:rPr sz="9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version:</a:t>
            </a:r>
            <a:r>
              <a:rPr sz="9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CDD7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E5CDD7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E5CDD7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5CDD7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graph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tree</a:t>
            </a:r>
            <a:r>
              <a:rPr sz="9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version:</a:t>
            </a:r>
            <a:r>
              <a:rPr sz="9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CDD7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E5CDD7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E5CDD7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5CDD7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graph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tree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graph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tree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No,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regardless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considered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wholes,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structure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20" dirty="0">
                <a:latin typeface="Arial"/>
                <a:cs typeface="Arial"/>
              </a:rPr>
              <a:t> from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(go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to)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(see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knows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which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reached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exactly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graph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tree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No,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regardless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4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F6DED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6DEDE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DEDE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F6DEDE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F6DEDE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F6DEDE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F6DEDE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27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10" dirty="0"/>
              <a:t> </a:t>
            </a:r>
            <a:r>
              <a:rPr dirty="0"/>
              <a:t>(DFS):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2735580"/>
            <a:chOff x="129196" y="324090"/>
            <a:chExt cx="4400550" cy="273558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5804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453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583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79"/>
              <a:ext cx="4349750" cy="2640965"/>
            </a:xfrm>
            <a:custGeom>
              <a:avLst/>
              <a:gdLst/>
              <a:ahLst/>
              <a:cxnLst/>
              <a:rect l="l" t="t" r="r" b="b"/>
              <a:pathLst>
                <a:path w="4349750" h="2640965">
                  <a:moveTo>
                    <a:pt x="4349657" y="0"/>
                  </a:moveTo>
                  <a:lnTo>
                    <a:pt x="0" y="0"/>
                  </a:lnTo>
                  <a:lnTo>
                    <a:pt x="0" y="2589566"/>
                  </a:lnTo>
                  <a:lnTo>
                    <a:pt x="4008" y="2609291"/>
                  </a:lnTo>
                  <a:lnTo>
                    <a:pt x="14922" y="2625444"/>
                  </a:lnTo>
                  <a:lnTo>
                    <a:pt x="31075" y="2636358"/>
                  </a:lnTo>
                  <a:lnTo>
                    <a:pt x="50800" y="2640366"/>
                  </a:lnTo>
                  <a:lnTo>
                    <a:pt x="4298856" y="2640366"/>
                  </a:lnTo>
                  <a:lnTo>
                    <a:pt x="4318581" y="2636358"/>
                  </a:lnTo>
                  <a:lnTo>
                    <a:pt x="4334734" y="2625444"/>
                  </a:lnTo>
                  <a:lnTo>
                    <a:pt x="4345648" y="2609291"/>
                  </a:lnTo>
                  <a:lnTo>
                    <a:pt x="4349657" y="2589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6"/>
              <a:ext cx="0" cy="2564765"/>
            </a:xfrm>
            <a:custGeom>
              <a:avLst/>
              <a:gdLst/>
              <a:ahLst/>
              <a:cxnLst/>
              <a:rect l="l" t="t" r="r" b="b"/>
              <a:pathLst>
                <a:path h="2564765">
                  <a:moveTo>
                    <a:pt x="0" y="25643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41638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60845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08696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27904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160572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179779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42" y="193696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43" y="2101456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3" y="2240635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930" y="2554668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942" y="2746730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7287" y="319392"/>
            <a:ext cx="1923414" cy="271074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187320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process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whole </a:t>
            </a:r>
            <a:r>
              <a:rPr sz="1000" dirty="0">
                <a:latin typeface="Arial"/>
                <a:cs typeface="Arial"/>
              </a:rPr>
              <a:t>tree!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finite,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takes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siblings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root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 marR="234309">
              <a:lnSpc>
                <a:spcPts val="11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space:</a:t>
            </a:r>
            <a:endParaRPr sz="1000">
              <a:latin typeface="Arial"/>
              <a:cs typeface="Arial"/>
            </a:endParaRPr>
          </a:p>
          <a:p>
            <a:pPr marL="591806" marR="186686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graph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 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9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tree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version: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900" spc="-25" dirty="0">
                <a:solidFill>
                  <a:srgbClr val="C92626"/>
                </a:solidFill>
                <a:latin typeface="Arial"/>
                <a:cs typeface="Arial"/>
              </a:rPr>
              <a:t> we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prevent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900">
              <a:latin typeface="Arial"/>
              <a:cs typeface="Arial"/>
            </a:endParaRPr>
          </a:p>
          <a:p>
            <a:pPr marL="38099">
              <a:spcBef>
                <a:spcPts val="21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No,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regardless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depth/cost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“leftmost”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1577" y="950519"/>
            <a:ext cx="4400550" cy="2505710"/>
            <a:chOff x="129196" y="950518"/>
            <a:chExt cx="4400550" cy="250571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1744" y="950518"/>
              <a:ext cx="1911473" cy="12723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05081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401809"/>
              <a:ext cx="101600" cy="541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389109"/>
              <a:ext cx="4298856" cy="668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4" y="3101378"/>
              <a:ext cx="50800" cy="3004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095242"/>
              <a:ext cx="4349750" cy="357505"/>
            </a:xfrm>
            <a:custGeom>
              <a:avLst/>
              <a:gdLst/>
              <a:ahLst/>
              <a:cxnLst/>
              <a:rect l="l" t="t" r="r" b="b"/>
              <a:pathLst>
                <a:path w="4349750" h="357504">
                  <a:moveTo>
                    <a:pt x="4349657" y="0"/>
                  </a:moveTo>
                  <a:lnTo>
                    <a:pt x="0" y="0"/>
                  </a:lnTo>
                  <a:lnTo>
                    <a:pt x="0" y="306566"/>
                  </a:lnTo>
                  <a:lnTo>
                    <a:pt x="4008" y="326291"/>
                  </a:lnTo>
                  <a:lnTo>
                    <a:pt x="14922" y="342444"/>
                  </a:lnTo>
                  <a:lnTo>
                    <a:pt x="31075" y="353358"/>
                  </a:lnTo>
                  <a:lnTo>
                    <a:pt x="50800" y="357367"/>
                  </a:lnTo>
                  <a:lnTo>
                    <a:pt x="4298856" y="357367"/>
                  </a:lnTo>
                  <a:lnTo>
                    <a:pt x="4318581" y="353358"/>
                  </a:lnTo>
                  <a:lnTo>
                    <a:pt x="4334734" y="342444"/>
                  </a:lnTo>
                  <a:lnTo>
                    <a:pt x="4345648" y="326291"/>
                  </a:lnTo>
                  <a:lnTo>
                    <a:pt x="4349657" y="3065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13947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2813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1267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114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101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21427" y="2321547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278" y="3055697"/>
            <a:ext cx="3912870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requirement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much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better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BFS: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bm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vs.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!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100" i="1" spc="-7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typically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preferred</a:t>
            </a:r>
            <a:r>
              <a:rPr sz="11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06527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</a:t>
            </a:r>
            <a:r>
              <a:rPr spc="45" dirty="0"/>
              <a:t> </a:t>
            </a:r>
            <a:r>
              <a:rPr dirty="0"/>
              <a:t>Variant</a:t>
            </a:r>
            <a:r>
              <a:rPr spc="45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DFS:</a:t>
            </a:r>
            <a:r>
              <a:rPr spc="50" dirty="0"/>
              <a:t> </a:t>
            </a:r>
            <a:r>
              <a:rPr dirty="0"/>
              <a:t>Backtracking</a:t>
            </a:r>
            <a:r>
              <a:rPr spc="45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13119"/>
            <a:ext cx="4400550" cy="1476375"/>
            <a:chOff x="129196" y="1013116"/>
            <a:chExt cx="4400550" cy="1476375"/>
          </a:xfrm>
        </p:grpSpPr>
        <p:sp>
          <p:nvSpPr>
            <p:cNvPr id="4" name="object 4"/>
            <p:cNvSpPr/>
            <p:nvPr/>
          </p:nvSpPr>
          <p:spPr>
            <a:xfrm>
              <a:off x="129196" y="1013116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9659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38765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37495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057351"/>
              <a:ext cx="50800" cy="1330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240864"/>
              <a:ext cx="4349750" cy="1197610"/>
            </a:xfrm>
            <a:custGeom>
              <a:avLst/>
              <a:gdLst/>
              <a:ahLst/>
              <a:cxnLst/>
              <a:rect l="l" t="t" r="r" b="b"/>
              <a:pathLst>
                <a:path w="4349750" h="1197610">
                  <a:moveTo>
                    <a:pt x="4349657" y="0"/>
                  </a:moveTo>
                  <a:lnTo>
                    <a:pt x="0" y="0"/>
                  </a:lnTo>
                  <a:lnTo>
                    <a:pt x="0" y="1146785"/>
                  </a:lnTo>
                  <a:lnTo>
                    <a:pt x="4008" y="1166510"/>
                  </a:lnTo>
                  <a:lnTo>
                    <a:pt x="14922" y="1182663"/>
                  </a:lnTo>
                  <a:lnTo>
                    <a:pt x="31075" y="1193577"/>
                  </a:lnTo>
                  <a:lnTo>
                    <a:pt x="50800" y="1197586"/>
                  </a:lnTo>
                  <a:lnTo>
                    <a:pt x="4298856" y="1197586"/>
                  </a:lnTo>
                  <a:lnTo>
                    <a:pt x="4318581" y="1193577"/>
                  </a:lnTo>
                  <a:lnTo>
                    <a:pt x="4334734" y="1182663"/>
                  </a:lnTo>
                  <a:lnTo>
                    <a:pt x="4345648" y="1166510"/>
                  </a:lnTo>
                  <a:lnTo>
                    <a:pt x="4349657" y="1146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95437"/>
              <a:ext cx="0" cy="1311275"/>
            </a:xfrm>
            <a:custGeom>
              <a:avLst/>
              <a:gdLst/>
              <a:ahLst/>
              <a:cxnLst/>
              <a:rect l="l" t="t" r="r" b="b"/>
              <a:pathLst>
                <a:path h="1311275">
                  <a:moveTo>
                    <a:pt x="0" y="13112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827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700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0573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555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77632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78128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084946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4285" y="956358"/>
            <a:ext cx="4179570" cy="145039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7939"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Backtracking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4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one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successor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100">
              <a:latin typeface="Arial"/>
              <a:cs typeface="Arial"/>
            </a:endParaRPr>
          </a:p>
          <a:p>
            <a:pPr marL="581645" marR="149222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each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partially-expanded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remembers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</a:t>
            </a:r>
            <a:r>
              <a:rPr sz="1000" spc="-25" dirty="0">
                <a:latin typeface="Arial"/>
                <a:cs typeface="Arial"/>
              </a:rPr>
              <a:t> to </a:t>
            </a:r>
            <a:r>
              <a:rPr sz="1000" dirty="0">
                <a:latin typeface="Arial"/>
                <a:cs typeface="Arial"/>
              </a:rPr>
              <a:t>generate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next</a:t>
            </a:r>
            <a:endParaRPr sz="1000">
              <a:latin typeface="Arial"/>
              <a:cs typeface="Arial"/>
            </a:endParaRPr>
          </a:p>
          <a:p>
            <a:pPr marL="581645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Arial"/>
                <a:cs typeface="Arial"/>
              </a:rPr>
              <a:t>generate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modifying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description, </a:t>
            </a:r>
            <a:r>
              <a:rPr sz="1000" dirty="0">
                <a:latin typeface="Arial"/>
                <a:cs typeface="Arial"/>
              </a:rPr>
              <a:t>rather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copying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20" dirty="0">
                <a:latin typeface="Arial"/>
                <a:cs typeface="Arial"/>
              </a:rPr>
              <a:t> firs</a:t>
            </a:r>
            <a:endParaRPr sz="1000">
              <a:latin typeface="Arial"/>
              <a:cs typeface="Arial"/>
            </a:endParaRPr>
          </a:p>
          <a:p>
            <a:pPr marL="581645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Applied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CSP,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SAT/SMT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Logic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Programming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m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memory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needed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rather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O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bm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</a:t>
            </a:r>
            <a:r>
              <a:rPr spc="45" dirty="0"/>
              <a:t> </a:t>
            </a:r>
            <a:r>
              <a:rPr dirty="0"/>
              <a:t>Variant</a:t>
            </a:r>
            <a:r>
              <a:rPr spc="45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DFS:</a:t>
            </a:r>
            <a:r>
              <a:rPr spc="50" dirty="0"/>
              <a:t> </a:t>
            </a:r>
            <a:r>
              <a:rPr dirty="0"/>
              <a:t>Backtracking</a:t>
            </a:r>
            <a:r>
              <a:rPr spc="45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13119"/>
            <a:ext cx="4400550" cy="1476375"/>
            <a:chOff x="129196" y="1013116"/>
            <a:chExt cx="4400550" cy="1476375"/>
          </a:xfrm>
        </p:grpSpPr>
        <p:sp>
          <p:nvSpPr>
            <p:cNvPr id="4" name="object 4"/>
            <p:cNvSpPr/>
            <p:nvPr/>
          </p:nvSpPr>
          <p:spPr>
            <a:xfrm>
              <a:off x="129196" y="1013116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9659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38765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37495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057351"/>
              <a:ext cx="50800" cy="13302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240864"/>
              <a:ext cx="4349750" cy="1197610"/>
            </a:xfrm>
            <a:custGeom>
              <a:avLst/>
              <a:gdLst/>
              <a:ahLst/>
              <a:cxnLst/>
              <a:rect l="l" t="t" r="r" b="b"/>
              <a:pathLst>
                <a:path w="4349750" h="1197610">
                  <a:moveTo>
                    <a:pt x="4349657" y="0"/>
                  </a:moveTo>
                  <a:lnTo>
                    <a:pt x="0" y="0"/>
                  </a:lnTo>
                  <a:lnTo>
                    <a:pt x="0" y="1146785"/>
                  </a:lnTo>
                  <a:lnTo>
                    <a:pt x="4008" y="1166510"/>
                  </a:lnTo>
                  <a:lnTo>
                    <a:pt x="14922" y="1182663"/>
                  </a:lnTo>
                  <a:lnTo>
                    <a:pt x="31075" y="1193577"/>
                  </a:lnTo>
                  <a:lnTo>
                    <a:pt x="50800" y="1197586"/>
                  </a:lnTo>
                  <a:lnTo>
                    <a:pt x="4298856" y="1197586"/>
                  </a:lnTo>
                  <a:lnTo>
                    <a:pt x="4318581" y="1193577"/>
                  </a:lnTo>
                  <a:lnTo>
                    <a:pt x="4334734" y="1182663"/>
                  </a:lnTo>
                  <a:lnTo>
                    <a:pt x="4345648" y="1166510"/>
                  </a:lnTo>
                  <a:lnTo>
                    <a:pt x="4349657" y="1146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95437"/>
              <a:ext cx="0" cy="1311275"/>
            </a:xfrm>
            <a:custGeom>
              <a:avLst/>
              <a:gdLst/>
              <a:ahLst/>
              <a:cxnLst/>
              <a:rect l="l" t="t" r="r" b="b"/>
              <a:pathLst>
                <a:path h="1311275">
                  <a:moveTo>
                    <a:pt x="0" y="131126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827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700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05733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8555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77632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78128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2084946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4285" y="956358"/>
            <a:ext cx="4179570" cy="145039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7939">
              <a:spcBef>
                <a:spcPts val="45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Backtracking</a:t>
            </a:r>
            <a:r>
              <a:rPr sz="1100" spc="-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4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one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successor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100">
              <a:latin typeface="Arial"/>
              <a:cs typeface="Arial"/>
            </a:endParaRPr>
          </a:p>
          <a:p>
            <a:pPr marL="581645" marR="149222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each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partially-expanded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remembers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</a:t>
            </a:r>
            <a:r>
              <a:rPr sz="1000" spc="-25" dirty="0">
                <a:latin typeface="Arial"/>
                <a:cs typeface="Arial"/>
              </a:rPr>
              <a:t> to </a:t>
            </a:r>
            <a:r>
              <a:rPr sz="1000" dirty="0">
                <a:latin typeface="Arial"/>
                <a:cs typeface="Arial"/>
              </a:rPr>
              <a:t>generate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next</a:t>
            </a:r>
            <a:endParaRPr sz="1000">
              <a:latin typeface="Arial"/>
              <a:cs typeface="Arial"/>
            </a:endParaRPr>
          </a:p>
          <a:p>
            <a:pPr marL="581645" marR="50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Arial"/>
                <a:cs typeface="Arial"/>
              </a:rPr>
              <a:t>generate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modifying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description, </a:t>
            </a:r>
            <a:r>
              <a:rPr sz="1000" dirty="0">
                <a:latin typeface="Arial"/>
                <a:cs typeface="Arial"/>
              </a:rPr>
              <a:t>rather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copying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20" dirty="0">
                <a:latin typeface="Arial"/>
                <a:cs typeface="Arial"/>
              </a:rPr>
              <a:t> firs</a:t>
            </a:r>
            <a:endParaRPr sz="1000">
              <a:latin typeface="Arial"/>
              <a:cs typeface="Arial"/>
            </a:endParaRPr>
          </a:p>
          <a:p>
            <a:pPr marL="581645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Applied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CSP,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SAT/SMT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Logic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Programming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O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m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Arial"/>
                <a:cs typeface="Arial"/>
              </a:rPr>
              <a:t>memory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O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bm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72507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>
                <a:solidFill>
                  <a:srgbClr val="C7C7D2"/>
                </a:solidFill>
              </a:rPr>
              <a:t>Idea:</a:t>
            </a:r>
            <a:r>
              <a:rPr spc="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depth-</a:t>
            </a:r>
            <a:r>
              <a:rPr dirty="0">
                <a:solidFill>
                  <a:srgbClr val="E5CDD7"/>
                </a:solidFill>
              </a:rPr>
              <a:t>first</a:t>
            </a:r>
            <a:r>
              <a:rPr spc="-2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search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with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depth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limit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i="1" spc="-50" dirty="0">
                <a:solidFill>
                  <a:srgbClr val="E5CDD7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</a:rPr>
              <a:t>i.e.,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nodes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at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depth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l</a:t>
            </a:r>
            <a:r>
              <a:rPr sz="1000" i="1" spc="7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treated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as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having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successors </a:t>
            </a:r>
            <a:r>
              <a:rPr sz="1000" dirty="0">
                <a:solidFill>
                  <a:srgbClr val="C7C7D2"/>
                </a:solidFill>
              </a:rPr>
              <a:t>DFS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DLS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with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l</a:t>
            </a:r>
            <a:r>
              <a:rPr sz="1000" i="1" spc="8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C7C7D2"/>
                </a:solidFill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E5CDD7"/>
                </a:solidFill>
              </a:rPr>
              <a:t>solves</a:t>
            </a:r>
            <a:r>
              <a:rPr spc="-2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infinite-</a:t>
            </a:r>
            <a:r>
              <a:rPr dirty="0">
                <a:solidFill>
                  <a:srgbClr val="E5CDD7"/>
                </a:solidFill>
              </a:rPr>
              <a:t>path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problem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spc="-25" dirty="0">
                <a:solidFill>
                  <a:srgbClr val="E5CDD7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D2"/>
                </a:solidFill>
              </a:rPr>
              <a:t>allows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DFS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deal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with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infinite-</a:t>
            </a:r>
            <a:r>
              <a:rPr dirty="0">
                <a:solidFill>
                  <a:srgbClr val="C7C7D2"/>
                </a:solidFill>
              </a:rPr>
              <a:t>state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E5CDD7"/>
                </a:solidFill>
              </a:rPr>
              <a:t>useful</a:t>
            </a:r>
            <a:r>
              <a:rPr spc="-4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also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maximum-</a:t>
            </a:r>
            <a:r>
              <a:rPr dirty="0">
                <a:solidFill>
                  <a:srgbClr val="E5CDD7"/>
                </a:solidFill>
              </a:rPr>
              <a:t>depth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known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domain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 </a:t>
            </a:r>
            <a:r>
              <a:rPr sz="1000" dirty="0">
                <a:solidFill>
                  <a:srgbClr val="C7C7D2"/>
                </a:solidFill>
              </a:rPr>
              <a:t>e.g.,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maximum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node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distance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in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graph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(</a:t>
            </a:r>
            <a:r>
              <a:rPr sz="1000" dirty="0">
                <a:solidFill>
                  <a:srgbClr val="C7C7F8"/>
                </a:solidFill>
              </a:rPr>
              <a:t>diameter</a:t>
            </a:r>
            <a:r>
              <a:rPr sz="1000" dirty="0">
                <a:solidFill>
                  <a:srgbClr val="C7C7D2"/>
                </a:solidFill>
              </a:rPr>
              <a:t>)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known </a:t>
            </a:r>
            <a:r>
              <a:rPr sz="1000" dirty="0">
                <a:solidFill>
                  <a:srgbClr val="C7C7D2"/>
                </a:solidFill>
              </a:rPr>
              <a:t>Ex: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Romania</a:t>
            </a:r>
            <a:r>
              <a:rPr sz="1000" spc="-15" dirty="0">
                <a:solidFill>
                  <a:srgbClr val="C7D6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trip</a:t>
            </a:r>
            <a:r>
              <a:rPr sz="1000" dirty="0">
                <a:solidFill>
                  <a:srgbClr val="C7C7D2"/>
                </a:solidFill>
              </a:rPr>
              <a:t>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9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>
                <a:solidFill>
                  <a:srgbClr val="C7C7D2"/>
                </a:solidFill>
              </a:rPr>
              <a:t>Drawbacks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</a:t>
            </a:r>
            <a:r>
              <a:rPr i="1" spc="-10" dirty="0">
                <a:solidFill>
                  <a:srgbClr val="C7C7D2"/>
                </a:solidFill>
              </a:rPr>
              <a:t>d</a:t>
            </a:r>
            <a:r>
              <a:rPr i="1" spc="-204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:</a:t>
            </a:r>
            <a:r>
              <a:rPr spc="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depth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of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the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shallowest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-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0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85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1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90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takes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l</a:t>
            </a:r>
            <a:r>
              <a:rPr sz="1050" i="1" spc="-127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instead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</a:rPr>
              <a:t>of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d</a:t>
            </a:r>
            <a:r>
              <a:rPr sz="1050" i="1" spc="-112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7" y="653794"/>
            <a:ext cx="4272508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E5CDD7"/>
                </a:solidFill>
              </a:rPr>
              <a:t>solves</a:t>
            </a:r>
            <a:r>
              <a:rPr spc="-2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infinite-</a:t>
            </a:r>
            <a:r>
              <a:rPr dirty="0">
                <a:solidFill>
                  <a:srgbClr val="E5CDD7"/>
                </a:solidFill>
              </a:rPr>
              <a:t>path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problem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20" dirty="0">
                <a:solidFill>
                  <a:srgbClr val="E5CDD7"/>
                </a:solidFill>
              </a:rPr>
              <a:t> </a:t>
            </a:r>
            <a:r>
              <a:rPr spc="-25" dirty="0">
                <a:solidFill>
                  <a:srgbClr val="E5CDD7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D2"/>
                </a:solidFill>
              </a:rPr>
              <a:t>allows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DFS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deal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with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infinite-</a:t>
            </a:r>
            <a:r>
              <a:rPr dirty="0">
                <a:solidFill>
                  <a:srgbClr val="C7C7D2"/>
                </a:solidFill>
              </a:rPr>
              <a:t>state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E5CDD7"/>
                </a:solidFill>
              </a:rPr>
              <a:t>useful</a:t>
            </a:r>
            <a:r>
              <a:rPr spc="-4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also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maximum-</a:t>
            </a:r>
            <a:r>
              <a:rPr dirty="0">
                <a:solidFill>
                  <a:srgbClr val="E5CDD7"/>
                </a:solidFill>
              </a:rPr>
              <a:t>depth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known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domain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 </a:t>
            </a:r>
            <a:r>
              <a:rPr sz="1000" dirty="0">
                <a:solidFill>
                  <a:srgbClr val="C7C7D2"/>
                </a:solidFill>
              </a:rPr>
              <a:t>e.g.,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maximum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node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distance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in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graph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(</a:t>
            </a:r>
            <a:r>
              <a:rPr sz="1000" dirty="0">
                <a:solidFill>
                  <a:srgbClr val="C7C7F8"/>
                </a:solidFill>
              </a:rPr>
              <a:t>diameter</a:t>
            </a:r>
            <a:r>
              <a:rPr sz="1000" dirty="0">
                <a:solidFill>
                  <a:srgbClr val="C7C7D2"/>
                </a:solidFill>
              </a:rPr>
              <a:t>)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known </a:t>
            </a:r>
            <a:r>
              <a:rPr sz="1000" dirty="0">
                <a:solidFill>
                  <a:srgbClr val="C7C7D2"/>
                </a:solidFill>
              </a:rPr>
              <a:t>Ex: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Romania</a:t>
            </a:r>
            <a:r>
              <a:rPr sz="1000" spc="-15" dirty="0">
                <a:solidFill>
                  <a:srgbClr val="C7D6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trip</a:t>
            </a:r>
            <a:r>
              <a:rPr sz="1000" dirty="0">
                <a:solidFill>
                  <a:srgbClr val="C7C7D2"/>
                </a:solidFill>
              </a:rPr>
              <a:t>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9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>
                <a:solidFill>
                  <a:srgbClr val="C7C7D2"/>
                </a:solidFill>
              </a:rPr>
              <a:t>Drawbacks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</a:t>
            </a:r>
            <a:r>
              <a:rPr i="1" spc="-10" dirty="0">
                <a:solidFill>
                  <a:srgbClr val="C7C7D2"/>
                </a:solidFill>
              </a:rPr>
              <a:t>d</a:t>
            </a:r>
            <a:r>
              <a:rPr i="1" spc="-204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:</a:t>
            </a:r>
            <a:r>
              <a:rPr spc="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depth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of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the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shallowest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-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0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85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1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90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takes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l</a:t>
            </a:r>
            <a:r>
              <a:rPr sz="1050" i="1" spc="-127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instead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</a:rPr>
              <a:t>of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d</a:t>
            </a:r>
            <a:r>
              <a:rPr sz="1050" i="1" spc="-112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98856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C92626"/>
                </a:solidFill>
              </a:rPr>
              <a:t>solves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infinite-</a:t>
            </a:r>
            <a:r>
              <a:rPr dirty="0">
                <a:solidFill>
                  <a:srgbClr val="C92626"/>
                </a:solidFill>
              </a:rPr>
              <a:t>path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problem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75" dirty="0">
                <a:latin typeface="Meiryo UI"/>
                <a:cs typeface="Meiryo UI"/>
              </a:rPr>
              <a:t> </a:t>
            </a:r>
            <a:r>
              <a:rPr spc="-10" dirty="0"/>
              <a:t>allows</a:t>
            </a:r>
            <a:r>
              <a:rPr spc="-40" dirty="0"/>
              <a:t> </a:t>
            </a:r>
            <a:r>
              <a:rPr dirty="0"/>
              <a:t>DFS</a:t>
            </a:r>
            <a:r>
              <a:rPr spc="-2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infinite-</a:t>
            </a:r>
            <a:r>
              <a:rPr dirty="0"/>
              <a:t>state</a:t>
            </a:r>
            <a:r>
              <a:rPr spc="-25" dirty="0"/>
              <a:t> </a:t>
            </a:r>
            <a:r>
              <a:rPr spc="-10" dirty="0"/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E5CDD7"/>
                </a:solidFill>
              </a:rPr>
              <a:t>useful</a:t>
            </a:r>
            <a:r>
              <a:rPr spc="-4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also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maximum-</a:t>
            </a:r>
            <a:r>
              <a:rPr dirty="0">
                <a:solidFill>
                  <a:srgbClr val="E5CDD7"/>
                </a:solidFill>
              </a:rPr>
              <a:t>depth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known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domain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 </a:t>
            </a:r>
            <a:r>
              <a:rPr sz="1000" dirty="0">
                <a:solidFill>
                  <a:srgbClr val="C7C7D2"/>
                </a:solidFill>
              </a:rPr>
              <a:t>e.g.,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maximum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node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distance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in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graph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(</a:t>
            </a:r>
            <a:r>
              <a:rPr sz="1000" dirty="0">
                <a:solidFill>
                  <a:srgbClr val="C7C7F8"/>
                </a:solidFill>
              </a:rPr>
              <a:t>diameter</a:t>
            </a:r>
            <a:r>
              <a:rPr sz="1000" dirty="0">
                <a:solidFill>
                  <a:srgbClr val="C7C7D2"/>
                </a:solidFill>
              </a:rPr>
              <a:t>)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known </a:t>
            </a:r>
            <a:r>
              <a:rPr sz="1000" dirty="0">
                <a:solidFill>
                  <a:srgbClr val="C7C7D2"/>
                </a:solidFill>
              </a:rPr>
              <a:t>Ex: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Romania</a:t>
            </a:r>
            <a:r>
              <a:rPr sz="1000" spc="-15" dirty="0">
                <a:solidFill>
                  <a:srgbClr val="C7D6D2"/>
                </a:solidFill>
              </a:rPr>
              <a:t> </a:t>
            </a:r>
            <a:r>
              <a:rPr sz="1000" dirty="0">
                <a:solidFill>
                  <a:srgbClr val="C7D6D2"/>
                </a:solidFill>
              </a:rPr>
              <a:t>trip</a:t>
            </a:r>
            <a:r>
              <a:rPr sz="1000" dirty="0">
                <a:solidFill>
                  <a:srgbClr val="C7C7D2"/>
                </a:solidFill>
              </a:rPr>
              <a:t>:</a:t>
            </a:r>
            <a:r>
              <a:rPr sz="1000" spc="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9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>
                <a:solidFill>
                  <a:srgbClr val="C7C7D2"/>
                </a:solidFill>
              </a:rPr>
              <a:t>Drawbacks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</a:t>
            </a:r>
            <a:r>
              <a:rPr i="1" spc="-10" dirty="0">
                <a:solidFill>
                  <a:srgbClr val="C7C7D2"/>
                </a:solidFill>
              </a:rPr>
              <a:t>d</a:t>
            </a:r>
            <a:r>
              <a:rPr i="1" spc="-204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:</a:t>
            </a:r>
            <a:r>
              <a:rPr spc="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depth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of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the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shallowest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-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0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85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1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90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takes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l</a:t>
            </a:r>
            <a:r>
              <a:rPr sz="1050" i="1" spc="-127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instead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</a:rPr>
              <a:t>of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d</a:t>
            </a:r>
            <a:r>
              <a:rPr sz="1050" i="1" spc="-112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7" y="653794"/>
            <a:ext cx="4272508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C92626"/>
                </a:solidFill>
              </a:rPr>
              <a:t>solves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infinite-</a:t>
            </a:r>
            <a:r>
              <a:rPr dirty="0">
                <a:solidFill>
                  <a:srgbClr val="C92626"/>
                </a:solidFill>
              </a:rPr>
              <a:t>path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problem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75" dirty="0">
                <a:latin typeface="Meiryo UI"/>
                <a:cs typeface="Meiryo UI"/>
              </a:rPr>
              <a:t> </a:t>
            </a:r>
            <a:r>
              <a:rPr spc="-10" dirty="0"/>
              <a:t>allows</a:t>
            </a:r>
            <a:r>
              <a:rPr spc="-40" dirty="0"/>
              <a:t> </a:t>
            </a:r>
            <a:r>
              <a:rPr dirty="0"/>
              <a:t>DFS</a:t>
            </a:r>
            <a:r>
              <a:rPr spc="-2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infinite-</a:t>
            </a:r>
            <a:r>
              <a:rPr dirty="0"/>
              <a:t>state</a:t>
            </a:r>
            <a:r>
              <a:rPr spc="-25" dirty="0"/>
              <a:t> </a:t>
            </a:r>
            <a:r>
              <a:rPr spc="-10" dirty="0"/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C92626"/>
                </a:solidFill>
              </a:rPr>
              <a:t>useful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also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if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maximum-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is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known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by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domain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knowledge </a:t>
            </a:r>
            <a:r>
              <a:rPr sz="1000" dirty="0"/>
              <a:t>e.g.,</a:t>
            </a:r>
            <a:r>
              <a:rPr sz="1000" spc="-20" dirty="0"/>
              <a:t> </a:t>
            </a:r>
            <a:r>
              <a:rPr sz="1000" dirty="0"/>
              <a:t>if</a:t>
            </a:r>
            <a:r>
              <a:rPr sz="1000" spc="-15" dirty="0"/>
              <a:t> </a:t>
            </a:r>
            <a:r>
              <a:rPr sz="1000" dirty="0"/>
              <a:t>maximum</a:t>
            </a:r>
            <a:r>
              <a:rPr sz="1000" spc="-20" dirty="0"/>
              <a:t> </a:t>
            </a:r>
            <a:r>
              <a:rPr sz="1000" dirty="0"/>
              <a:t>node</a:t>
            </a:r>
            <a:r>
              <a:rPr sz="1000" spc="-15" dirty="0"/>
              <a:t> </a:t>
            </a:r>
            <a:r>
              <a:rPr sz="1000" dirty="0"/>
              <a:t>distance</a:t>
            </a:r>
            <a:r>
              <a:rPr sz="1000" spc="-20" dirty="0"/>
              <a:t> </a:t>
            </a:r>
            <a:r>
              <a:rPr sz="1000" dirty="0"/>
              <a:t>in</a:t>
            </a:r>
            <a:r>
              <a:rPr sz="1000" spc="-15" dirty="0"/>
              <a:t> </a:t>
            </a: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/>
              <a:t>graph</a:t>
            </a:r>
            <a:r>
              <a:rPr sz="1000" spc="-20" dirty="0"/>
              <a:t> </a:t>
            </a:r>
            <a:r>
              <a:rPr sz="1000" dirty="0"/>
              <a:t>(</a:t>
            </a:r>
            <a:r>
              <a:rPr sz="1000" dirty="0">
                <a:solidFill>
                  <a:srgbClr val="0000FF"/>
                </a:solidFill>
              </a:rPr>
              <a:t>diameter</a:t>
            </a:r>
            <a:r>
              <a:rPr sz="1000" dirty="0"/>
              <a:t>)</a:t>
            </a:r>
            <a:r>
              <a:rPr sz="1000" spc="-15" dirty="0"/>
              <a:t> </a:t>
            </a:r>
            <a:r>
              <a:rPr sz="1000" dirty="0"/>
              <a:t>is</a:t>
            </a:r>
            <a:r>
              <a:rPr sz="1000" spc="-20" dirty="0"/>
              <a:t> </a:t>
            </a:r>
            <a:r>
              <a:rPr sz="1000" spc="-10" dirty="0"/>
              <a:t>known </a:t>
            </a:r>
            <a:r>
              <a:rPr sz="1000" dirty="0"/>
              <a:t>Ex:</a:t>
            </a:r>
            <a:r>
              <a:rPr sz="1000" spc="50" dirty="0"/>
              <a:t> </a:t>
            </a:r>
            <a:r>
              <a:rPr sz="1000" dirty="0">
                <a:solidFill>
                  <a:srgbClr val="006300"/>
                </a:solidFill>
              </a:rPr>
              <a:t>Romania</a:t>
            </a:r>
            <a:r>
              <a:rPr sz="1000" spc="-15" dirty="0">
                <a:solidFill>
                  <a:srgbClr val="006300"/>
                </a:solidFill>
              </a:rPr>
              <a:t> </a:t>
            </a:r>
            <a:r>
              <a:rPr sz="1000" dirty="0">
                <a:solidFill>
                  <a:srgbClr val="006300"/>
                </a:solidFill>
              </a:rPr>
              <a:t>trip</a:t>
            </a:r>
            <a:r>
              <a:rPr sz="1000" dirty="0"/>
              <a:t>:</a:t>
            </a:r>
            <a:r>
              <a:rPr sz="1000" spc="50" dirty="0"/>
              <a:t> </a:t>
            </a:r>
            <a:r>
              <a:rPr sz="1000" dirty="0"/>
              <a:t>9</a:t>
            </a:r>
            <a:r>
              <a:rPr sz="1000" spc="-15" dirty="0"/>
              <a:t> </a:t>
            </a:r>
            <a:r>
              <a:rPr sz="1000" spc="-10" dirty="0"/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>
                <a:solidFill>
                  <a:srgbClr val="C7C7D2"/>
                </a:solidFill>
              </a:rPr>
              <a:t>Drawbacks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</a:t>
            </a:r>
            <a:r>
              <a:rPr i="1" spc="-10" dirty="0">
                <a:solidFill>
                  <a:srgbClr val="C7C7D2"/>
                </a:solidFill>
              </a:rPr>
              <a:t>d</a:t>
            </a:r>
            <a:r>
              <a:rPr i="1" spc="-204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:</a:t>
            </a:r>
            <a:r>
              <a:rPr spc="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depth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of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the</a:t>
            </a:r>
            <a:r>
              <a:rPr spc="-25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shallowest</a:t>
            </a:r>
            <a:r>
              <a:rPr spc="-2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-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0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85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</a:rPr>
              <a:t>if</a:t>
            </a:r>
            <a:r>
              <a:rPr sz="1000" spc="5" dirty="0">
                <a:solidFill>
                  <a:srgbClr val="E5E5F1"/>
                </a:solidFill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d</a:t>
            </a:r>
            <a:r>
              <a:rPr sz="1000" i="1" spc="110" dirty="0">
                <a:solidFill>
                  <a:srgbClr val="E5E5F1"/>
                </a:solidFill>
              </a:rPr>
              <a:t> </a:t>
            </a:r>
            <a:r>
              <a:rPr sz="1000" i="1" spc="-50" dirty="0">
                <a:solidFill>
                  <a:srgbClr val="E5E5F1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E5E5F1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E5E5F1"/>
                </a:solidFill>
              </a:rPr>
              <a:t>l</a:t>
            </a:r>
            <a:r>
              <a:rPr sz="1000" i="1" spc="90" dirty="0">
                <a:solidFill>
                  <a:srgbClr val="E5E5F1"/>
                </a:solidFill>
              </a:rPr>
              <a:t> </a:t>
            </a: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takes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l</a:t>
            </a:r>
            <a:r>
              <a:rPr sz="1050" i="1" spc="-127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</a:rPr>
              <a:t>instead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</a:rPr>
              <a:t>of</a:t>
            </a:r>
            <a:r>
              <a:rPr sz="1000" spc="5" dirty="0">
                <a:solidFill>
                  <a:srgbClr val="E9E6F2"/>
                </a:solidFill>
              </a:rPr>
              <a:t> </a:t>
            </a:r>
            <a:r>
              <a:rPr sz="1000" i="1" dirty="0">
                <a:solidFill>
                  <a:srgbClr val="E9E6F2"/>
                </a:solidFill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</a:rPr>
              <a:t>b</a:t>
            </a:r>
            <a:r>
              <a:rPr sz="1050" i="1" baseline="27777" dirty="0">
                <a:solidFill>
                  <a:srgbClr val="E9E6F2"/>
                </a:solidFill>
              </a:rPr>
              <a:t>d</a:t>
            </a:r>
            <a:r>
              <a:rPr sz="1050" i="1" spc="-112" baseline="27777" dirty="0">
                <a:solidFill>
                  <a:srgbClr val="E9E6F2"/>
                </a:solidFill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9E6F2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7" y="653794"/>
            <a:ext cx="4272508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C92626"/>
                </a:solidFill>
              </a:rPr>
              <a:t>solves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infinite-</a:t>
            </a:r>
            <a:r>
              <a:rPr dirty="0">
                <a:solidFill>
                  <a:srgbClr val="C92626"/>
                </a:solidFill>
              </a:rPr>
              <a:t>path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problem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75" dirty="0">
                <a:latin typeface="Meiryo UI"/>
                <a:cs typeface="Meiryo UI"/>
              </a:rPr>
              <a:t> </a:t>
            </a:r>
            <a:r>
              <a:rPr spc="-10" dirty="0"/>
              <a:t>allows</a:t>
            </a:r>
            <a:r>
              <a:rPr spc="-40" dirty="0"/>
              <a:t> </a:t>
            </a:r>
            <a:r>
              <a:rPr dirty="0"/>
              <a:t>DFS</a:t>
            </a:r>
            <a:r>
              <a:rPr spc="-2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infinite-</a:t>
            </a:r>
            <a:r>
              <a:rPr dirty="0"/>
              <a:t>state</a:t>
            </a:r>
            <a:r>
              <a:rPr spc="-25" dirty="0"/>
              <a:t> </a:t>
            </a:r>
            <a:r>
              <a:rPr spc="-10" dirty="0"/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C92626"/>
                </a:solidFill>
              </a:rPr>
              <a:t>useful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also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if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maximum-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is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known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by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domain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knowledge </a:t>
            </a:r>
            <a:r>
              <a:rPr sz="1000" dirty="0"/>
              <a:t>e.g.,</a:t>
            </a:r>
            <a:r>
              <a:rPr sz="1000" spc="-20" dirty="0"/>
              <a:t> </a:t>
            </a:r>
            <a:r>
              <a:rPr sz="1000" dirty="0"/>
              <a:t>if</a:t>
            </a:r>
            <a:r>
              <a:rPr sz="1000" spc="-15" dirty="0"/>
              <a:t> </a:t>
            </a:r>
            <a:r>
              <a:rPr sz="1000" dirty="0"/>
              <a:t>maximum</a:t>
            </a:r>
            <a:r>
              <a:rPr sz="1000" spc="-20" dirty="0"/>
              <a:t> </a:t>
            </a:r>
            <a:r>
              <a:rPr sz="1000" dirty="0"/>
              <a:t>node</a:t>
            </a:r>
            <a:r>
              <a:rPr sz="1000" spc="-15" dirty="0"/>
              <a:t> </a:t>
            </a:r>
            <a:r>
              <a:rPr sz="1000" dirty="0"/>
              <a:t>distance</a:t>
            </a:r>
            <a:r>
              <a:rPr sz="1000" spc="-20" dirty="0"/>
              <a:t> </a:t>
            </a:r>
            <a:r>
              <a:rPr sz="1000" dirty="0"/>
              <a:t>in</a:t>
            </a:r>
            <a:r>
              <a:rPr sz="1000" spc="-15" dirty="0"/>
              <a:t> </a:t>
            </a: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/>
              <a:t>graph</a:t>
            </a:r>
            <a:r>
              <a:rPr sz="1000" spc="-20" dirty="0"/>
              <a:t> </a:t>
            </a:r>
            <a:r>
              <a:rPr sz="1000" dirty="0"/>
              <a:t>(</a:t>
            </a:r>
            <a:r>
              <a:rPr sz="1000" dirty="0">
                <a:solidFill>
                  <a:srgbClr val="0000FF"/>
                </a:solidFill>
              </a:rPr>
              <a:t>diameter</a:t>
            </a:r>
            <a:r>
              <a:rPr sz="1000" dirty="0"/>
              <a:t>)</a:t>
            </a:r>
            <a:r>
              <a:rPr sz="1000" spc="-15" dirty="0"/>
              <a:t> </a:t>
            </a:r>
            <a:r>
              <a:rPr sz="1000" dirty="0"/>
              <a:t>is</a:t>
            </a:r>
            <a:r>
              <a:rPr sz="1000" spc="-20" dirty="0"/>
              <a:t> </a:t>
            </a:r>
            <a:r>
              <a:rPr sz="1000" spc="-10" dirty="0"/>
              <a:t>known </a:t>
            </a:r>
            <a:r>
              <a:rPr sz="1000" dirty="0"/>
              <a:t>Ex:</a:t>
            </a:r>
            <a:r>
              <a:rPr sz="1000" spc="50" dirty="0"/>
              <a:t> </a:t>
            </a:r>
            <a:r>
              <a:rPr sz="1000" dirty="0">
                <a:solidFill>
                  <a:srgbClr val="006300"/>
                </a:solidFill>
              </a:rPr>
              <a:t>Romania</a:t>
            </a:r>
            <a:r>
              <a:rPr sz="1000" spc="-15" dirty="0">
                <a:solidFill>
                  <a:srgbClr val="006300"/>
                </a:solidFill>
              </a:rPr>
              <a:t> </a:t>
            </a:r>
            <a:r>
              <a:rPr sz="1000" dirty="0">
                <a:solidFill>
                  <a:srgbClr val="006300"/>
                </a:solidFill>
              </a:rPr>
              <a:t>trip</a:t>
            </a:r>
            <a:r>
              <a:rPr sz="1000" dirty="0"/>
              <a:t>:</a:t>
            </a:r>
            <a:r>
              <a:rPr sz="1000" spc="50" dirty="0"/>
              <a:t> </a:t>
            </a:r>
            <a:r>
              <a:rPr sz="1000" dirty="0"/>
              <a:t>9</a:t>
            </a:r>
            <a:r>
              <a:rPr sz="1000" spc="-15" dirty="0"/>
              <a:t> </a:t>
            </a:r>
            <a:r>
              <a:rPr sz="1000" spc="-10" dirty="0"/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/>
              <a:t>Drawbacks</a:t>
            </a:r>
            <a:r>
              <a:rPr spc="-30" dirty="0"/>
              <a:t> </a:t>
            </a:r>
            <a:r>
              <a:rPr spc="-10" dirty="0"/>
              <a:t>(</a:t>
            </a:r>
            <a:r>
              <a:rPr i="1" spc="-10" dirty="0"/>
              <a:t>d</a:t>
            </a:r>
            <a:r>
              <a:rPr i="1" spc="-204" dirty="0"/>
              <a:t> </a:t>
            </a:r>
            <a:r>
              <a:rPr dirty="0"/>
              <a:t>:</a:t>
            </a:r>
            <a:r>
              <a:rPr spc="40" dirty="0"/>
              <a:t> </a:t>
            </a:r>
            <a:r>
              <a:rPr dirty="0"/>
              <a:t>depth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shallowest</a:t>
            </a:r>
            <a:r>
              <a:rPr spc="-20" dirty="0"/>
              <a:t> </a:t>
            </a:r>
            <a:r>
              <a:rPr spc="-10" dirty="0"/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d</a:t>
            </a:r>
            <a:r>
              <a:rPr sz="1000" i="1" spc="100" dirty="0">
                <a:solidFill>
                  <a:srgbClr val="C7C7D2"/>
                </a:solidFill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l</a:t>
            </a:r>
            <a:r>
              <a:rPr sz="1000" i="1" spc="85" dirty="0">
                <a:solidFill>
                  <a:srgbClr val="C7C7D2"/>
                </a:solidFill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E5CDD7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5" dirty="0">
                <a:solidFill>
                  <a:srgbClr val="C7C7D2"/>
                </a:solidFill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d</a:t>
            </a:r>
            <a:r>
              <a:rPr sz="1000" i="1" spc="110" dirty="0">
                <a:solidFill>
                  <a:srgbClr val="C7C7D2"/>
                </a:solidFill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l</a:t>
            </a:r>
            <a:r>
              <a:rPr sz="1000" i="1" spc="90" dirty="0">
                <a:solidFill>
                  <a:srgbClr val="C7C7D2"/>
                </a:solidFill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</a:rPr>
              <a:t>takes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i="1" dirty="0">
                <a:solidFill>
                  <a:srgbClr val="E5CDD7"/>
                </a:solidFill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</a:rPr>
              <a:t>b</a:t>
            </a:r>
            <a:r>
              <a:rPr sz="1050" i="1" baseline="27777" dirty="0">
                <a:solidFill>
                  <a:srgbClr val="E5CDD7"/>
                </a:solidFill>
              </a:rPr>
              <a:t>l</a:t>
            </a:r>
            <a:r>
              <a:rPr sz="1050" i="1" spc="-127" baseline="27777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</a:rPr>
              <a:t>instead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of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i="1" dirty="0">
                <a:solidFill>
                  <a:srgbClr val="E5CDD7"/>
                </a:solidFill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</a:rPr>
              <a:t>b</a:t>
            </a:r>
            <a:r>
              <a:rPr sz="1050" i="1" baseline="27777" dirty="0">
                <a:solidFill>
                  <a:srgbClr val="E5CDD7"/>
                </a:solidFill>
              </a:rPr>
              <a:t>d</a:t>
            </a:r>
            <a:r>
              <a:rPr sz="1050" i="1" spc="-112" baseline="27777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5CDD7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considered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wholes,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structure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20" dirty="0">
                <a:latin typeface="Arial"/>
                <a:cs typeface="Arial"/>
              </a:rPr>
              <a:t> from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(go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to)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(see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reached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environment</a:t>
            </a:r>
            <a:r>
              <a:rPr sz="11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exactly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choose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next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98857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C92626"/>
                </a:solidFill>
              </a:rPr>
              <a:t>solves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infinite-</a:t>
            </a:r>
            <a:r>
              <a:rPr dirty="0">
                <a:solidFill>
                  <a:srgbClr val="C92626"/>
                </a:solidFill>
              </a:rPr>
              <a:t>path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problem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75" dirty="0">
                <a:latin typeface="Meiryo UI"/>
                <a:cs typeface="Meiryo UI"/>
              </a:rPr>
              <a:t> </a:t>
            </a:r>
            <a:r>
              <a:rPr spc="-10" dirty="0"/>
              <a:t>allows</a:t>
            </a:r>
            <a:r>
              <a:rPr spc="-40" dirty="0"/>
              <a:t> </a:t>
            </a:r>
            <a:r>
              <a:rPr dirty="0"/>
              <a:t>DFS</a:t>
            </a:r>
            <a:r>
              <a:rPr spc="-2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infinite-</a:t>
            </a:r>
            <a:r>
              <a:rPr dirty="0"/>
              <a:t>state</a:t>
            </a:r>
            <a:r>
              <a:rPr spc="-25" dirty="0"/>
              <a:t> </a:t>
            </a:r>
            <a:r>
              <a:rPr spc="-10" dirty="0"/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C92626"/>
                </a:solidFill>
              </a:rPr>
              <a:t>useful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also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if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maximum-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is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known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by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domain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knowledge </a:t>
            </a:r>
            <a:r>
              <a:rPr sz="1000" dirty="0"/>
              <a:t>e.g.,</a:t>
            </a:r>
            <a:r>
              <a:rPr sz="1000" spc="-20" dirty="0"/>
              <a:t> </a:t>
            </a:r>
            <a:r>
              <a:rPr sz="1000" dirty="0"/>
              <a:t>if</a:t>
            </a:r>
            <a:r>
              <a:rPr sz="1000" spc="-15" dirty="0"/>
              <a:t> </a:t>
            </a:r>
            <a:r>
              <a:rPr sz="1000" dirty="0"/>
              <a:t>maximum</a:t>
            </a:r>
            <a:r>
              <a:rPr sz="1000" spc="-20" dirty="0"/>
              <a:t> </a:t>
            </a:r>
            <a:r>
              <a:rPr sz="1000" dirty="0"/>
              <a:t>node</a:t>
            </a:r>
            <a:r>
              <a:rPr sz="1000" spc="-15" dirty="0"/>
              <a:t> </a:t>
            </a:r>
            <a:r>
              <a:rPr sz="1000" dirty="0"/>
              <a:t>distance</a:t>
            </a:r>
            <a:r>
              <a:rPr sz="1000" spc="-20" dirty="0"/>
              <a:t> </a:t>
            </a:r>
            <a:r>
              <a:rPr sz="1000" dirty="0"/>
              <a:t>in</a:t>
            </a:r>
            <a:r>
              <a:rPr sz="1000" spc="-15" dirty="0"/>
              <a:t> </a:t>
            </a: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/>
              <a:t>graph</a:t>
            </a:r>
            <a:r>
              <a:rPr sz="1000" spc="-20" dirty="0"/>
              <a:t> </a:t>
            </a:r>
            <a:r>
              <a:rPr sz="1000" dirty="0"/>
              <a:t>(</a:t>
            </a:r>
            <a:r>
              <a:rPr sz="1000" dirty="0">
                <a:solidFill>
                  <a:srgbClr val="0000FF"/>
                </a:solidFill>
              </a:rPr>
              <a:t>diameter</a:t>
            </a:r>
            <a:r>
              <a:rPr sz="1000" dirty="0"/>
              <a:t>)</a:t>
            </a:r>
            <a:r>
              <a:rPr sz="1000" spc="-15" dirty="0"/>
              <a:t> </a:t>
            </a:r>
            <a:r>
              <a:rPr sz="1000" dirty="0"/>
              <a:t>is</a:t>
            </a:r>
            <a:r>
              <a:rPr sz="1000" spc="-20" dirty="0"/>
              <a:t> </a:t>
            </a:r>
            <a:r>
              <a:rPr sz="1000" spc="-10" dirty="0"/>
              <a:t>known </a:t>
            </a:r>
            <a:r>
              <a:rPr sz="1000" dirty="0"/>
              <a:t>Ex:</a:t>
            </a:r>
            <a:r>
              <a:rPr sz="1000" spc="50" dirty="0"/>
              <a:t> </a:t>
            </a:r>
            <a:r>
              <a:rPr sz="1000" dirty="0">
                <a:solidFill>
                  <a:srgbClr val="006300"/>
                </a:solidFill>
              </a:rPr>
              <a:t>Romania</a:t>
            </a:r>
            <a:r>
              <a:rPr sz="1000" spc="-15" dirty="0">
                <a:solidFill>
                  <a:srgbClr val="006300"/>
                </a:solidFill>
              </a:rPr>
              <a:t> </a:t>
            </a:r>
            <a:r>
              <a:rPr sz="1000" dirty="0">
                <a:solidFill>
                  <a:srgbClr val="006300"/>
                </a:solidFill>
              </a:rPr>
              <a:t>trip</a:t>
            </a:r>
            <a:r>
              <a:rPr sz="1000" dirty="0"/>
              <a:t>:</a:t>
            </a:r>
            <a:r>
              <a:rPr sz="1000" spc="50" dirty="0"/>
              <a:t> </a:t>
            </a:r>
            <a:r>
              <a:rPr sz="1000" dirty="0"/>
              <a:t>9</a:t>
            </a:r>
            <a:r>
              <a:rPr sz="1000" spc="-15" dirty="0"/>
              <a:t> </a:t>
            </a:r>
            <a:r>
              <a:rPr sz="1000" spc="-10" dirty="0"/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/>
              <a:t>Drawbacks</a:t>
            </a:r>
            <a:r>
              <a:rPr spc="-30" dirty="0"/>
              <a:t> </a:t>
            </a:r>
            <a:r>
              <a:rPr spc="-10" dirty="0"/>
              <a:t>(</a:t>
            </a:r>
            <a:r>
              <a:rPr i="1" spc="-10" dirty="0"/>
              <a:t>d</a:t>
            </a:r>
            <a:r>
              <a:rPr i="1" spc="-204" dirty="0"/>
              <a:t> </a:t>
            </a:r>
            <a:r>
              <a:rPr dirty="0"/>
              <a:t>:</a:t>
            </a:r>
            <a:r>
              <a:rPr spc="40" dirty="0"/>
              <a:t> </a:t>
            </a:r>
            <a:r>
              <a:rPr dirty="0"/>
              <a:t>depth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shallowest</a:t>
            </a:r>
            <a:r>
              <a:rPr spc="-20" dirty="0"/>
              <a:t> </a:t>
            </a:r>
            <a:r>
              <a:rPr spc="-10" dirty="0"/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/>
              <a:t>if</a:t>
            </a:r>
            <a:r>
              <a:rPr sz="1000" spc="-5" dirty="0"/>
              <a:t> </a:t>
            </a:r>
            <a:r>
              <a:rPr sz="1000" i="1" dirty="0"/>
              <a:t>d</a:t>
            </a:r>
            <a:r>
              <a:rPr sz="1000" i="1" spc="100" dirty="0"/>
              <a:t> </a:t>
            </a:r>
            <a:r>
              <a:rPr sz="1000" i="1" spc="-50" dirty="0">
                <a:latin typeface="Verdana"/>
                <a:cs typeface="Verdana"/>
              </a:rPr>
              <a:t>&gt;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dirty="0"/>
              <a:t>l</a:t>
            </a:r>
            <a:r>
              <a:rPr sz="1000" i="1" spc="85" dirty="0"/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</a:rPr>
              <a:t>if</a:t>
            </a:r>
            <a:r>
              <a:rPr sz="1000" spc="5" dirty="0">
                <a:solidFill>
                  <a:srgbClr val="C7C7D2"/>
                </a:solidFill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d</a:t>
            </a:r>
            <a:r>
              <a:rPr sz="1000" i="1" spc="110" dirty="0">
                <a:solidFill>
                  <a:srgbClr val="C7C7D2"/>
                </a:solidFill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6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</a:rPr>
              <a:t>l</a:t>
            </a:r>
            <a:r>
              <a:rPr sz="1000" i="1" spc="90" dirty="0">
                <a:solidFill>
                  <a:srgbClr val="C7C7D2"/>
                </a:solidFill>
              </a:rPr>
              <a:t> 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</a:rPr>
              <a:t>takes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i="1" dirty="0">
                <a:solidFill>
                  <a:srgbClr val="E5CDD7"/>
                </a:solidFill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</a:rPr>
              <a:t>b</a:t>
            </a:r>
            <a:r>
              <a:rPr sz="1050" i="1" baseline="27777" dirty="0">
                <a:solidFill>
                  <a:srgbClr val="E5CDD7"/>
                </a:solidFill>
              </a:rPr>
              <a:t>l</a:t>
            </a:r>
            <a:r>
              <a:rPr sz="1050" i="1" spc="-127" baseline="27777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</a:rPr>
              <a:t>instead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of</a:t>
            </a:r>
            <a:r>
              <a:rPr sz="1000" spc="5" dirty="0">
                <a:solidFill>
                  <a:srgbClr val="E5CDD7"/>
                </a:solidFill>
              </a:rPr>
              <a:t> </a:t>
            </a:r>
            <a:r>
              <a:rPr sz="1000" i="1" dirty="0">
                <a:solidFill>
                  <a:srgbClr val="E5CDD7"/>
                </a:solidFill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</a:rPr>
              <a:t>b</a:t>
            </a:r>
            <a:r>
              <a:rPr sz="1050" i="1" baseline="27777" dirty="0">
                <a:solidFill>
                  <a:srgbClr val="E5CDD7"/>
                </a:solidFill>
              </a:rPr>
              <a:t>d</a:t>
            </a:r>
            <a:r>
              <a:rPr sz="1050" i="1" spc="-112" baseline="27777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5CDD7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58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Depth-Limited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(DLS)</a:t>
            </a:r>
            <a:r>
              <a:rPr spc="120" dirty="0"/>
              <a:t> </a:t>
            </a:r>
            <a:r>
              <a:rPr spc="-10" dirty="0"/>
              <a:t>Strategy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2076"/>
            <a:ext cx="4400550" cy="2228850"/>
            <a:chOff x="129196" y="712076"/>
            <a:chExt cx="4400550" cy="2228850"/>
          </a:xfrm>
        </p:grpSpPr>
        <p:sp>
          <p:nvSpPr>
            <p:cNvPr id="4" name="object 4"/>
            <p:cNvSpPr/>
            <p:nvPr/>
          </p:nvSpPr>
          <p:spPr>
            <a:xfrm>
              <a:off x="129196" y="71207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9388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3922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2652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56310"/>
              <a:ext cx="50800" cy="2082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38154"/>
              <a:ext cx="4349750" cy="1951989"/>
            </a:xfrm>
            <a:custGeom>
              <a:avLst/>
              <a:gdLst/>
              <a:ahLst/>
              <a:cxnLst/>
              <a:rect l="l" t="t" r="r" b="b"/>
              <a:pathLst>
                <a:path w="4349750" h="1951989">
                  <a:moveTo>
                    <a:pt x="4349657" y="0"/>
                  </a:moveTo>
                  <a:lnTo>
                    <a:pt x="0" y="0"/>
                  </a:lnTo>
                  <a:lnTo>
                    <a:pt x="0" y="1901070"/>
                  </a:lnTo>
                  <a:lnTo>
                    <a:pt x="4008" y="1920794"/>
                  </a:lnTo>
                  <a:lnTo>
                    <a:pt x="14922" y="1936947"/>
                  </a:lnTo>
                  <a:lnTo>
                    <a:pt x="31075" y="1947862"/>
                  </a:lnTo>
                  <a:lnTo>
                    <a:pt x="50800" y="1951870"/>
                  </a:lnTo>
                  <a:lnTo>
                    <a:pt x="4298856" y="1951870"/>
                  </a:lnTo>
                  <a:lnTo>
                    <a:pt x="4318581" y="1947862"/>
                  </a:lnTo>
                  <a:lnTo>
                    <a:pt x="4334734" y="1936947"/>
                  </a:lnTo>
                  <a:lnTo>
                    <a:pt x="4345648" y="1920794"/>
                  </a:lnTo>
                  <a:lnTo>
                    <a:pt x="4349657" y="190107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4390"/>
              <a:ext cx="0" cy="2064385"/>
            </a:xfrm>
            <a:custGeom>
              <a:avLst/>
              <a:gdLst/>
              <a:ahLst/>
              <a:cxnLst/>
              <a:rect l="l" t="t" r="r" b="b"/>
              <a:pathLst>
                <a:path h="2064385">
                  <a:moveTo>
                    <a:pt x="0" y="20638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16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89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562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8604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17811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2994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2504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886902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078977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230805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05659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59772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749562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98856" cy="22189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pc="-10" dirty="0">
                <a:solidFill>
                  <a:srgbClr val="3333B2"/>
                </a:solidFill>
              </a:rPr>
              <a:t>Depth-</a:t>
            </a:r>
            <a:r>
              <a:rPr dirty="0">
                <a:solidFill>
                  <a:srgbClr val="3333B2"/>
                </a:solidFill>
              </a:rPr>
              <a:t>Limited</a:t>
            </a:r>
            <a:r>
              <a:rPr spc="-30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Search</a:t>
            </a:r>
            <a:r>
              <a:rPr spc="-2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(DLS)</a:t>
            </a:r>
          </a:p>
          <a:p>
            <a:pPr marL="302252">
              <a:spcBef>
                <a:spcPts val="360"/>
              </a:spcBef>
            </a:pPr>
            <a:r>
              <a:rPr dirty="0"/>
              <a:t>Idea:</a:t>
            </a:r>
            <a:r>
              <a:rPr spc="30" dirty="0"/>
              <a:t> </a:t>
            </a:r>
            <a:r>
              <a:rPr spc="-10" dirty="0">
                <a:solidFill>
                  <a:srgbClr val="C92626"/>
                </a:solidFill>
              </a:rPr>
              <a:t>depth-</a:t>
            </a:r>
            <a:r>
              <a:rPr dirty="0">
                <a:solidFill>
                  <a:srgbClr val="C92626"/>
                </a:solidFill>
              </a:rPr>
              <a:t>first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search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limit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i="1" spc="-50" dirty="0">
                <a:solidFill>
                  <a:srgbClr val="C92626"/>
                </a:solidFill>
              </a:rPr>
              <a:t>l</a:t>
            </a:r>
          </a:p>
          <a:p>
            <a:pPr marL="579106" marR="527672">
              <a:spcBef>
                <a:spcPts val="175"/>
              </a:spcBef>
            </a:pPr>
            <a:r>
              <a:rPr sz="1000" dirty="0"/>
              <a:t>i.e.,</a:t>
            </a:r>
            <a:r>
              <a:rPr sz="1000" spc="-10" dirty="0"/>
              <a:t> </a:t>
            </a:r>
            <a:r>
              <a:rPr sz="1000" dirty="0"/>
              <a:t>nodes</a:t>
            </a:r>
            <a:r>
              <a:rPr sz="1000" spc="-10" dirty="0"/>
              <a:t> </a:t>
            </a:r>
            <a:r>
              <a:rPr sz="1000" dirty="0"/>
              <a:t>at</a:t>
            </a:r>
            <a:r>
              <a:rPr sz="1000" spc="-10" dirty="0"/>
              <a:t> </a:t>
            </a:r>
            <a:r>
              <a:rPr sz="1000" dirty="0"/>
              <a:t>depth</a:t>
            </a:r>
            <a:r>
              <a:rPr sz="1000" spc="-10" dirty="0"/>
              <a:t> </a:t>
            </a:r>
            <a:r>
              <a:rPr sz="1000" i="1" dirty="0"/>
              <a:t>l</a:t>
            </a:r>
            <a:r>
              <a:rPr sz="1000" i="1" spc="75" dirty="0"/>
              <a:t> </a:t>
            </a:r>
            <a:r>
              <a:rPr sz="1000" dirty="0"/>
              <a:t>treated</a:t>
            </a:r>
            <a:r>
              <a:rPr sz="1000" spc="-10" dirty="0"/>
              <a:t> </a:t>
            </a:r>
            <a:r>
              <a:rPr sz="1000" dirty="0"/>
              <a:t>as</a:t>
            </a:r>
            <a:r>
              <a:rPr sz="1000" spc="-10" dirty="0"/>
              <a:t> </a:t>
            </a:r>
            <a:r>
              <a:rPr sz="1000" dirty="0"/>
              <a:t>having</a:t>
            </a:r>
            <a:r>
              <a:rPr sz="1000" spc="-10" dirty="0"/>
              <a:t> </a:t>
            </a:r>
            <a:r>
              <a:rPr sz="1000" dirty="0"/>
              <a:t>no</a:t>
            </a:r>
            <a:r>
              <a:rPr sz="1000" spc="-5" dirty="0"/>
              <a:t> </a:t>
            </a:r>
            <a:r>
              <a:rPr sz="1000" spc="-10" dirty="0"/>
              <a:t>successors </a:t>
            </a:r>
            <a:r>
              <a:rPr sz="1000" dirty="0"/>
              <a:t>DFS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5" dirty="0"/>
              <a:t> </a:t>
            </a:r>
            <a:r>
              <a:rPr sz="1000" dirty="0"/>
              <a:t>DLS</a:t>
            </a:r>
            <a:r>
              <a:rPr sz="1000" spc="-5" dirty="0"/>
              <a:t> </a:t>
            </a:r>
            <a:r>
              <a:rPr sz="1000" dirty="0"/>
              <a:t>with</a:t>
            </a:r>
            <a:r>
              <a:rPr sz="1000" spc="-5" dirty="0"/>
              <a:t> </a:t>
            </a:r>
            <a:r>
              <a:rPr sz="1000" i="1" dirty="0"/>
              <a:t>l</a:t>
            </a:r>
            <a:r>
              <a:rPr sz="1000" i="1" spc="80" dirty="0"/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+</a:t>
            </a:r>
            <a:r>
              <a:rPr sz="1000" i="1" spc="-25" dirty="0">
                <a:latin typeface="Meiryo UI"/>
                <a:cs typeface="Meiryo UI"/>
              </a:rPr>
              <a:t>∞</a:t>
            </a:r>
            <a:endParaRPr sz="1000" dirty="0">
              <a:latin typeface="Meiryo UI"/>
              <a:cs typeface="Meiryo UI"/>
            </a:endParaRPr>
          </a:p>
          <a:p>
            <a:pPr marL="302252" algn="just">
              <a:spcBef>
                <a:spcPts val="350"/>
              </a:spcBef>
            </a:pPr>
            <a:r>
              <a:rPr spc="-10" dirty="0">
                <a:solidFill>
                  <a:srgbClr val="C92626"/>
                </a:solidFill>
              </a:rPr>
              <a:t>solves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infinite-</a:t>
            </a:r>
            <a:r>
              <a:rPr dirty="0">
                <a:solidFill>
                  <a:srgbClr val="C92626"/>
                </a:solidFill>
              </a:rPr>
              <a:t>path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problem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20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DFS</a:t>
            </a:r>
          </a:p>
          <a:p>
            <a:pPr marL="302252" algn="just">
              <a:spcBef>
                <a:spcPts val="35"/>
              </a:spcBef>
            </a:pP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75" dirty="0">
                <a:latin typeface="Meiryo UI"/>
                <a:cs typeface="Meiryo UI"/>
              </a:rPr>
              <a:t> </a:t>
            </a:r>
            <a:r>
              <a:rPr spc="-10" dirty="0"/>
              <a:t>allows</a:t>
            </a:r>
            <a:r>
              <a:rPr spc="-40" dirty="0"/>
              <a:t> </a:t>
            </a:r>
            <a:r>
              <a:rPr dirty="0"/>
              <a:t>DFS</a:t>
            </a:r>
            <a:r>
              <a:rPr spc="-25" dirty="0"/>
              <a:t> </a:t>
            </a:r>
            <a:r>
              <a:rPr dirty="0"/>
              <a:t>deal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infinite-</a:t>
            </a:r>
            <a:r>
              <a:rPr dirty="0"/>
              <a:t>state</a:t>
            </a:r>
            <a:r>
              <a:rPr spc="-25" dirty="0"/>
              <a:t> </a:t>
            </a:r>
            <a:r>
              <a:rPr spc="-10" dirty="0"/>
              <a:t>spaces</a:t>
            </a:r>
          </a:p>
          <a:p>
            <a:pPr marL="579106" marR="43179" indent="-277488" algn="just">
              <a:lnSpc>
                <a:spcPct val="106400"/>
              </a:lnSpc>
              <a:spcBef>
                <a:spcPts val="90"/>
              </a:spcBef>
            </a:pPr>
            <a:r>
              <a:rPr dirty="0">
                <a:solidFill>
                  <a:srgbClr val="C92626"/>
                </a:solidFill>
              </a:rPr>
              <a:t>useful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also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if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maximum-</a:t>
            </a:r>
            <a:r>
              <a:rPr dirty="0">
                <a:solidFill>
                  <a:srgbClr val="C92626"/>
                </a:solidFill>
              </a:rPr>
              <a:t>depth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is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known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by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domain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knowledge </a:t>
            </a:r>
            <a:r>
              <a:rPr sz="1000" dirty="0"/>
              <a:t>e.g.,</a:t>
            </a:r>
            <a:r>
              <a:rPr sz="1000" spc="-20" dirty="0"/>
              <a:t> </a:t>
            </a:r>
            <a:r>
              <a:rPr sz="1000" dirty="0"/>
              <a:t>if</a:t>
            </a:r>
            <a:r>
              <a:rPr sz="1000" spc="-15" dirty="0"/>
              <a:t> </a:t>
            </a:r>
            <a:r>
              <a:rPr sz="1000" dirty="0"/>
              <a:t>maximum</a:t>
            </a:r>
            <a:r>
              <a:rPr sz="1000" spc="-20" dirty="0"/>
              <a:t> </a:t>
            </a:r>
            <a:r>
              <a:rPr sz="1000" dirty="0"/>
              <a:t>node</a:t>
            </a:r>
            <a:r>
              <a:rPr sz="1000" spc="-15" dirty="0"/>
              <a:t> </a:t>
            </a:r>
            <a:r>
              <a:rPr sz="1000" dirty="0"/>
              <a:t>distance</a:t>
            </a:r>
            <a:r>
              <a:rPr sz="1000" spc="-20" dirty="0"/>
              <a:t> </a:t>
            </a:r>
            <a:r>
              <a:rPr sz="1000" dirty="0"/>
              <a:t>in</a:t>
            </a:r>
            <a:r>
              <a:rPr sz="1000" spc="-15" dirty="0"/>
              <a:t> </a:t>
            </a: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/>
              <a:t>graph</a:t>
            </a:r>
            <a:r>
              <a:rPr sz="1000" spc="-20" dirty="0"/>
              <a:t> </a:t>
            </a:r>
            <a:r>
              <a:rPr sz="1000" dirty="0"/>
              <a:t>(</a:t>
            </a:r>
            <a:r>
              <a:rPr sz="1000" dirty="0">
                <a:solidFill>
                  <a:srgbClr val="0000FF"/>
                </a:solidFill>
              </a:rPr>
              <a:t>diameter</a:t>
            </a:r>
            <a:r>
              <a:rPr sz="1000" dirty="0"/>
              <a:t>)</a:t>
            </a:r>
            <a:r>
              <a:rPr sz="1000" spc="-15" dirty="0"/>
              <a:t> </a:t>
            </a:r>
            <a:r>
              <a:rPr sz="1000" dirty="0"/>
              <a:t>is</a:t>
            </a:r>
            <a:r>
              <a:rPr sz="1000" spc="-20" dirty="0"/>
              <a:t> </a:t>
            </a:r>
            <a:r>
              <a:rPr sz="1000" spc="-10" dirty="0"/>
              <a:t>known </a:t>
            </a:r>
            <a:r>
              <a:rPr sz="1000" dirty="0"/>
              <a:t>Ex:</a:t>
            </a:r>
            <a:r>
              <a:rPr sz="1000" spc="50" dirty="0"/>
              <a:t> </a:t>
            </a:r>
            <a:r>
              <a:rPr sz="1000" dirty="0">
                <a:solidFill>
                  <a:srgbClr val="006300"/>
                </a:solidFill>
              </a:rPr>
              <a:t>Romania</a:t>
            </a:r>
            <a:r>
              <a:rPr sz="1000" spc="-15" dirty="0">
                <a:solidFill>
                  <a:srgbClr val="006300"/>
                </a:solidFill>
              </a:rPr>
              <a:t> </a:t>
            </a:r>
            <a:r>
              <a:rPr sz="1000" dirty="0">
                <a:solidFill>
                  <a:srgbClr val="006300"/>
                </a:solidFill>
              </a:rPr>
              <a:t>trip</a:t>
            </a:r>
            <a:r>
              <a:rPr sz="1000" dirty="0"/>
              <a:t>:</a:t>
            </a:r>
            <a:r>
              <a:rPr sz="1000" spc="50" dirty="0"/>
              <a:t> </a:t>
            </a:r>
            <a:r>
              <a:rPr sz="1000" dirty="0"/>
              <a:t>9</a:t>
            </a:r>
            <a:r>
              <a:rPr sz="1000" spc="-15" dirty="0"/>
              <a:t> </a:t>
            </a:r>
            <a:r>
              <a:rPr sz="1000" spc="-10" dirty="0"/>
              <a:t>steps</a:t>
            </a:r>
            <a:endParaRPr sz="1000" dirty="0"/>
          </a:p>
          <a:p>
            <a:pPr marL="302252" algn="just">
              <a:spcBef>
                <a:spcPts val="195"/>
              </a:spcBef>
            </a:pPr>
            <a:r>
              <a:rPr spc="-10" dirty="0"/>
              <a:t>Drawbacks</a:t>
            </a:r>
            <a:r>
              <a:rPr spc="-30" dirty="0"/>
              <a:t> </a:t>
            </a:r>
            <a:r>
              <a:rPr spc="-10" dirty="0"/>
              <a:t>(</a:t>
            </a:r>
            <a:r>
              <a:rPr i="1" spc="-10" dirty="0"/>
              <a:t>d</a:t>
            </a:r>
            <a:r>
              <a:rPr i="1" spc="-204" dirty="0"/>
              <a:t> </a:t>
            </a:r>
            <a:r>
              <a:rPr dirty="0"/>
              <a:t>:</a:t>
            </a:r>
            <a:r>
              <a:rPr spc="40" dirty="0"/>
              <a:t> </a:t>
            </a:r>
            <a:r>
              <a:rPr dirty="0"/>
              <a:t>depth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shallowest</a:t>
            </a:r>
            <a:r>
              <a:rPr spc="-20" dirty="0"/>
              <a:t> </a:t>
            </a:r>
            <a:r>
              <a:rPr spc="-10" dirty="0"/>
              <a:t>goal):</a:t>
            </a:r>
          </a:p>
          <a:p>
            <a:pPr marL="579106" algn="just">
              <a:lnSpc>
                <a:spcPts val="1200"/>
              </a:lnSpc>
              <a:spcBef>
                <a:spcPts val="170"/>
              </a:spcBef>
            </a:pPr>
            <a:r>
              <a:rPr sz="1000" dirty="0"/>
              <a:t>if</a:t>
            </a:r>
            <a:r>
              <a:rPr sz="1000" spc="-5" dirty="0"/>
              <a:t> </a:t>
            </a:r>
            <a:r>
              <a:rPr sz="1000" i="1" dirty="0"/>
              <a:t>d</a:t>
            </a:r>
            <a:r>
              <a:rPr sz="1000" i="1" spc="100" dirty="0"/>
              <a:t> </a:t>
            </a:r>
            <a:r>
              <a:rPr sz="1000" i="1" spc="-50" dirty="0">
                <a:latin typeface="Verdana"/>
                <a:cs typeface="Verdana"/>
              </a:rPr>
              <a:t>&gt;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dirty="0"/>
              <a:t>l</a:t>
            </a:r>
            <a:r>
              <a:rPr sz="1000" i="1" spc="85" dirty="0"/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incomplete</a:t>
            </a:r>
            <a:endParaRPr sz="1000" dirty="0">
              <a:latin typeface="Meiryo UI"/>
              <a:cs typeface="Meiryo UI"/>
            </a:endParaRPr>
          </a:p>
          <a:p>
            <a:pPr marL="579106" algn="just">
              <a:lnSpc>
                <a:spcPts val="1200"/>
              </a:lnSpc>
            </a:pPr>
            <a:r>
              <a:rPr sz="1000" dirty="0"/>
              <a:t>if</a:t>
            </a:r>
            <a:r>
              <a:rPr sz="1000" spc="5" dirty="0"/>
              <a:t> </a:t>
            </a:r>
            <a:r>
              <a:rPr sz="1000" i="1" dirty="0"/>
              <a:t>d</a:t>
            </a:r>
            <a:r>
              <a:rPr sz="1000" i="1" spc="110" dirty="0"/>
              <a:t> </a:t>
            </a:r>
            <a:r>
              <a:rPr sz="1000" i="1" spc="-50" dirty="0">
                <a:latin typeface="Verdana"/>
                <a:cs typeface="Verdana"/>
              </a:rPr>
              <a:t>&lt;</a:t>
            </a:r>
            <a:r>
              <a:rPr sz="1000" i="1" spc="-65" dirty="0">
                <a:latin typeface="Verdana"/>
                <a:cs typeface="Verdana"/>
              </a:rPr>
              <a:t> </a:t>
            </a:r>
            <a:r>
              <a:rPr sz="1000" i="1" dirty="0"/>
              <a:t>l</a:t>
            </a:r>
            <a:r>
              <a:rPr sz="1000" i="1" spc="90" dirty="0"/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</a:rPr>
              <a:t>takes</a:t>
            </a:r>
            <a:r>
              <a:rPr sz="1000" spc="5" dirty="0">
                <a:solidFill>
                  <a:srgbClr val="C92626"/>
                </a:solidFill>
              </a:rPr>
              <a:t> </a:t>
            </a:r>
            <a:r>
              <a:rPr sz="1000" i="1" dirty="0">
                <a:solidFill>
                  <a:srgbClr val="C92626"/>
                </a:solidFill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</a:rPr>
              <a:t>b</a:t>
            </a:r>
            <a:r>
              <a:rPr sz="1050" i="1" baseline="27777" dirty="0">
                <a:solidFill>
                  <a:srgbClr val="C92626"/>
                </a:solidFill>
              </a:rPr>
              <a:t>l</a:t>
            </a:r>
            <a:r>
              <a:rPr sz="1050" i="1" spc="-127" baseline="27777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</a:rPr>
              <a:t>instead</a:t>
            </a:r>
            <a:r>
              <a:rPr sz="1000" spc="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of</a:t>
            </a:r>
            <a:r>
              <a:rPr sz="1000" spc="5" dirty="0">
                <a:solidFill>
                  <a:srgbClr val="C92626"/>
                </a:solidFill>
              </a:rPr>
              <a:t> </a:t>
            </a:r>
            <a:r>
              <a:rPr sz="1000" i="1" dirty="0">
                <a:solidFill>
                  <a:srgbClr val="C92626"/>
                </a:solidFill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</a:rPr>
              <a:t>b</a:t>
            </a:r>
            <a:r>
              <a:rPr sz="1050" i="1" baseline="27777" dirty="0">
                <a:solidFill>
                  <a:srgbClr val="C92626"/>
                </a:solidFill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steps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77" y="671947"/>
            <a:ext cx="4349750" cy="184785"/>
          </a:xfrm>
          <a:custGeom>
            <a:avLst/>
            <a:gdLst/>
            <a:ahLst/>
            <a:cxnLst/>
            <a:rect l="l" t="t" r="r" b="b"/>
            <a:pathLst>
              <a:path w="4349750" h="184784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4285"/>
                </a:lnTo>
                <a:lnTo>
                  <a:pt x="4349657" y="184285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683" y="45567"/>
            <a:ext cx="3588385" cy="8098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Depth-Limited</a:t>
            </a:r>
            <a:r>
              <a:rPr sz="1400" spc="1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(DLS)</a:t>
            </a:r>
            <a:r>
              <a:rPr sz="1400" spc="1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</a:t>
            </a:r>
            <a:r>
              <a:rPr sz="1400" spc="1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[cont.]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1505"/>
              </a:spcBef>
            </a:pPr>
            <a:endParaRPr sz="1400">
              <a:latin typeface="Arial"/>
              <a:cs typeface="Arial"/>
            </a:endParaRPr>
          </a:p>
          <a:p>
            <a:pPr marL="84453">
              <a:spcBef>
                <a:spcPts val="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Recursive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DLS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577" y="716158"/>
            <a:ext cx="4400550" cy="2285365"/>
            <a:chOff x="129196" y="716155"/>
            <a:chExt cx="4400550" cy="2285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4358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9941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86709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16178"/>
              <a:ext cx="50800" cy="21832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887836"/>
              <a:ext cx="4349750" cy="2062480"/>
            </a:xfrm>
            <a:custGeom>
              <a:avLst/>
              <a:gdLst/>
              <a:ahLst/>
              <a:cxnLst/>
              <a:rect l="l" t="t" r="r" b="b"/>
              <a:pathLst>
                <a:path w="4349750" h="2062480">
                  <a:moveTo>
                    <a:pt x="4349657" y="0"/>
                  </a:moveTo>
                  <a:lnTo>
                    <a:pt x="0" y="0"/>
                  </a:lnTo>
                  <a:lnTo>
                    <a:pt x="0" y="2011573"/>
                  </a:lnTo>
                  <a:lnTo>
                    <a:pt x="4008" y="2031298"/>
                  </a:lnTo>
                  <a:lnTo>
                    <a:pt x="14922" y="2047451"/>
                  </a:lnTo>
                  <a:lnTo>
                    <a:pt x="31075" y="2058365"/>
                  </a:lnTo>
                  <a:lnTo>
                    <a:pt x="50800" y="2062374"/>
                  </a:lnTo>
                  <a:lnTo>
                    <a:pt x="4298856" y="2062374"/>
                  </a:lnTo>
                  <a:lnTo>
                    <a:pt x="4318581" y="2058365"/>
                  </a:lnTo>
                  <a:lnTo>
                    <a:pt x="4334734" y="2047451"/>
                  </a:lnTo>
                  <a:lnTo>
                    <a:pt x="4345648" y="2031298"/>
                  </a:lnTo>
                  <a:lnTo>
                    <a:pt x="4349657" y="20115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54255"/>
              <a:ext cx="0" cy="2164715"/>
            </a:xfrm>
            <a:custGeom>
              <a:avLst/>
              <a:gdLst/>
              <a:ahLst/>
              <a:cxnLst/>
              <a:rect l="l" t="t" r="r" b="b"/>
              <a:pathLst>
                <a:path h="2164715">
                  <a:moveTo>
                    <a:pt x="0" y="21642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415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288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161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913206"/>
              <a:ext cx="4247860" cy="187899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4991" y="2818841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59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3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BFS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5E5F7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E5E5F7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7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E5E5F7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E5E5F1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E5E5F1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F8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D2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F8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D2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BFS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F8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D2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BFS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0" dirty="0"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F8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D2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BFS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0" dirty="0"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=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variants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exist:</a:t>
            </a:r>
            <a:r>
              <a:rPr sz="9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F8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7C7D2"/>
                </a:solidFill>
                <a:latin typeface="Arial"/>
                <a:cs typeface="Arial"/>
              </a:rPr>
              <a:t>(see</a:t>
            </a:r>
            <a:r>
              <a:rPr sz="9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7C7D2"/>
                </a:solidFill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BFS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0" dirty="0"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latin typeface="Arial"/>
                <a:cs typeface="Arial"/>
              </a:rPr>
              <a:t>optimal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variants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exist: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0000FF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(see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261"/>
            <a:ext cx="4400550" cy="2879725"/>
            <a:chOff x="129196" y="448258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25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17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93"/>
              <a:ext cx="50800" cy="27333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5986"/>
              <a:ext cx="4349750" cy="2600960"/>
            </a:xfrm>
            <a:custGeom>
              <a:avLst/>
              <a:gdLst/>
              <a:ahLst/>
              <a:cxnLst/>
              <a:rect l="l" t="t" r="r" b="b"/>
              <a:pathLst>
                <a:path w="4349750" h="2600960">
                  <a:moveTo>
                    <a:pt x="4349657" y="0"/>
                  </a:moveTo>
                  <a:lnTo>
                    <a:pt x="0" y="0"/>
                  </a:lnTo>
                  <a:lnTo>
                    <a:pt x="0" y="2549813"/>
                  </a:lnTo>
                  <a:lnTo>
                    <a:pt x="4008" y="2569538"/>
                  </a:lnTo>
                  <a:lnTo>
                    <a:pt x="14922" y="2585691"/>
                  </a:lnTo>
                  <a:lnTo>
                    <a:pt x="31075" y="2596605"/>
                  </a:lnTo>
                  <a:lnTo>
                    <a:pt x="50800" y="2600614"/>
                  </a:lnTo>
                  <a:lnTo>
                    <a:pt x="4298856" y="2600614"/>
                  </a:lnTo>
                  <a:lnTo>
                    <a:pt x="4318581" y="2596605"/>
                  </a:lnTo>
                  <a:lnTo>
                    <a:pt x="4334734" y="2585691"/>
                  </a:lnTo>
                  <a:lnTo>
                    <a:pt x="4345648" y="2569538"/>
                  </a:lnTo>
                  <a:lnTo>
                    <a:pt x="4349657" y="254981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55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2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069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460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394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83359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821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102116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276970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20861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795714"/>
              <a:ext cx="76809" cy="7680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3139617"/>
              <a:ext cx="61874" cy="618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9681" y="391503"/>
            <a:ext cx="4177029" cy="28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528942" indent="-277488">
              <a:lnSpc>
                <a:spcPct val="126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Assumptions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Agents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(this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chapter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only)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atomic</a:t>
            </a:r>
            <a:endParaRPr sz="1100">
              <a:latin typeface="Arial"/>
              <a:cs typeface="Arial"/>
            </a:endParaRPr>
          </a:p>
          <a:p>
            <a:pPr marL="566406" marR="508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world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considered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wholes,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structure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Zerind,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Bucharest,...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observable</a:t>
            </a:r>
            <a:endParaRPr sz="1100">
              <a:latin typeface="Arial"/>
              <a:cs typeface="Arial"/>
            </a:endParaRPr>
          </a:p>
          <a:p>
            <a:pPr marL="566406" marR="1316957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Romanian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cities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&amp;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roads</a:t>
            </a:r>
            <a:r>
              <a:rPr sz="10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have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signs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discrete</a:t>
            </a:r>
            <a:endParaRPr sz="1100">
              <a:latin typeface="Arial"/>
              <a:cs typeface="Arial"/>
            </a:endParaRPr>
          </a:p>
          <a:p>
            <a:pPr marL="566406" marR="96518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finitely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20" dirty="0">
                <a:latin typeface="Arial"/>
                <a:cs typeface="Arial"/>
              </a:rPr>
              <a:t> from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(go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to)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(see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map)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  <a:p>
            <a:pPr marL="566406" marR="392420" indent="-273678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reached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map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environment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deterministic</a:t>
            </a:r>
            <a:endParaRPr sz="1100">
              <a:latin typeface="Arial"/>
              <a:cs typeface="Arial"/>
            </a:endParaRPr>
          </a:p>
          <a:p>
            <a:pPr marL="29336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exactly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outcome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next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r>
              <a:rPr spc="-10" dirty="0"/>
              <a:t>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30" dirty="0"/>
              <a:t> </a:t>
            </a:r>
            <a:r>
              <a:rPr dirty="0"/>
              <a:t>Search</a:t>
            </a:r>
            <a:r>
              <a:rPr spc="135" dirty="0"/>
              <a:t> </a:t>
            </a:r>
            <a:r>
              <a:rPr dirty="0"/>
              <a:t>Strategy</a:t>
            </a:r>
            <a:r>
              <a:rPr spc="135" dirty="0"/>
              <a:t> </a:t>
            </a:r>
            <a:r>
              <a:rPr spc="-10" dirty="0"/>
              <a:t>(IDS)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556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55429"/>
              <a:ext cx="101600" cy="100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42728"/>
              <a:ext cx="4298856" cy="113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79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9824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604"/>
                  </a:lnTo>
                  <a:lnTo>
                    <a:pt x="4008" y="2715328"/>
                  </a:lnTo>
                  <a:lnTo>
                    <a:pt x="14922" y="2731481"/>
                  </a:lnTo>
                  <a:lnTo>
                    <a:pt x="31075" y="2742396"/>
                  </a:lnTo>
                  <a:lnTo>
                    <a:pt x="50800" y="2746404"/>
                  </a:lnTo>
                  <a:lnTo>
                    <a:pt x="4298856" y="2746404"/>
                  </a:lnTo>
                  <a:lnTo>
                    <a:pt x="4318581" y="2742396"/>
                  </a:lnTo>
                  <a:lnTo>
                    <a:pt x="4334734" y="2731481"/>
                  </a:lnTo>
                  <a:lnTo>
                    <a:pt x="4345648" y="2715328"/>
                  </a:lnTo>
                  <a:lnTo>
                    <a:pt x="4349657" y="269560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7"/>
              <a:ext cx="0" cy="2860675"/>
            </a:xfrm>
            <a:custGeom>
              <a:avLst/>
              <a:gdLst/>
              <a:ahLst/>
              <a:cxnLst/>
              <a:rect l="l" t="t" r="r" b="b"/>
              <a:pathLst>
                <a:path h="2860675">
                  <a:moveTo>
                    <a:pt x="0" y="2860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772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9750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8958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4141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39324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4506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696897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122" y="1899348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10" y="2119744"/>
              <a:ext cx="76809" cy="768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6979" y="372147"/>
            <a:ext cx="4310380" cy="203748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100" spc="-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153666">
              <a:lnSpc>
                <a:spcPct val="113199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call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iteratively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DLS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increasing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depths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l</a:t>
            </a:r>
            <a:r>
              <a:rPr sz="1100" i="1" spc="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0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3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...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combines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advantages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breadth-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depth-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BFS)</a:t>
            </a:r>
            <a:endParaRPr sz="1000">
              <a:latin typeface="Arial"/>
              <a:cs typeface="Arial"/>
            </a:endParaRPr>
          </a:p>
          <a:p>
            <a:pPr marL="579106" marR="1586190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2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steps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BFS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requires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bd</a:t>
            </a:r>
            <a:r>
              <a:rPr sz="1000" i="1" spc="-18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0" dirty="0">
                <a:latin typeface="Arial"/>
                <a:cs typeface="Arial"/>
              </a:rPr>
              <a:t> 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explores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single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branch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DFS)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856594">
              <a:spcBef>
                <a:spcPts val="495"/>
              </a:spcBef>
            </a:pPr>
            <a:r>
              <a:rPr sz="900" dirty="0">
                <a:latin typeface="Arial"/>
                <a:cs typeface="Arial"/>
              </a:rPr>
              <a:t>optimal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variants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exist: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0000FF"/>
                </a:solidFill>
                <a:latin typeface="Arial"/>
                <a:cs typeface="Arial"/>
              </a:rPr>
              <a:t>iterative-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lengthening</a:t>
            </a:r>
            <a:r>
              <a:rPr sz="9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(see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AIMA)</a:t>
            </a:r>
            <a:endParaRPr sz="900">
              <a:latin typeface="Arial"/>
              <a:cs typeface="Arial"/>
            </a:endParaRPr>
          </a:p>
          <a:p>
            <a:pPr marL="302252" marR="43179">
              <a:lnSpc>
                <a:spcPct val="102699"/>
              </a:lnSpc>
              <a:spcBef>
                <a:spcPts val="5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favorite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strategy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depth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380" y="2564808"/>
            <a:ext cx="4247931" cy="68340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84991" y="3275876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0587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400" spc="1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400" spc="26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1297180"/>
            <a:ext cx="4400550" cy="766445"/>
            <a:chOff x="129196" y="1297177"/>
            <a:chExt cx="4400550" cy="766445"/>
          </a:xfrm>
        </p:grpSpPr>
        <p:sp>
          <p:nvSpPr>
            <p:cNvPr id="4" name="object 4"/>
            <p:cNvSpPr/>
            <p:nvPr/>
          </p:nvSpPr>
          <p:spPr>
            <a:xfrm>
              <a:off x="129196" y="129717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96156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94886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347736"/>
              <a:ext cx="50800" cy="6138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341590"/>
              <a:ext cx="4349750" cy="671195"/>
            </a:xfrm>
            <a:custGeom>
              <a:avLst/>
              <a:gdLst/>
              <a:ahLst/>
              <a:cxnLst/>
              <a:rect l="l" t="t" r="r" b="b"/>
              <a:pathLst>
                <a:path w="4349750" h="671194">
                  <a:moveTo>
                    <a:pt x="4349657" y="0"/>
                  </a:moveTo>
                  <a:lnTo>
                    <a:pt x="0" y="0"/>
                  </a:lnTo>
                  <a:lnTo>
                    <a:pt x="0" y="619975"/>
                  </a:lnTo>
                  <a:lnTo>
                    <a:pt x="4008" y="639700"/>
                  </a:lnTo>
                  <a:lnTo>
                    <a:pt x="14922" y="655853"/>
                  </a:lnTo>
                  <a:lnTo>
                    <a:pt x="31075" y="666767"/>
                  </a:lnTo>
                  <a:lnTo>
                    <a:pt x="50800" y="670776"/>
                  </a:lnTo>
                  <a:lnTo>
                    <a:pt x="4298856" y="670776"/>
                  </a:lnTo>
                  <a:lnTo>
                    <a:pt x="4318581" y="666767"/>
                  </a:lnTo>
                  <a:lnTo>
                    <a:pt x="4334734" y="655853"/>
                  </a:lnTo>
                  <a:lnTo>
                    <a:pt x="4345648" y="639700"/>
                  </a:lnTo>
                  <a:lnTo>
                    <a:pt x="4349657" y="61997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385827"/>
              <a:ext cx="0" cy="594995"/>
            </a:xfrm>
            <a:custGeom>
              <a:avLst/>
              <a:gdLst/>
              <a:ahLst/>
              <a:cxnLst/>
              <a:rect l="l" t="t" r="r" b="b"/>
              <a:pathLst>
                <a:path h="594994">
                  <a:moveTo>
                    <a:pt x="0" y="59478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3731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3604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3477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1366907"/>
              <a:ext cx="4247975" cy="3153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84991" y="1880997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0587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400" spc="1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400" spc="26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1270243"/>
            <a:ext cx="4400550" cy="833755"/>
            <a:chOff x="129196" y="1270240"/>
            <a:chExt cx="4400550" cy="833755"/>
          </a:xfrm>
        </p:grpSpPr>
        <p:sp>
          <p:nvSpPr>
            <p:cNvPr id="4" name="object 4"/>
            <p:cNvSpPr/>
            <p:nvPr/>
          </p:nvSpPr>
          <p:spPr>
            <a:xfrm>
              <a:off x="129196" y="127024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00196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98926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320800"/>
              <a:ext cx="50800" cy="6811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314656"/>
              <a:ext cx="4349750" cy="738505"/>
            </a:xfrm>
            <a:custGeom>
              <a:avLst/>
              <a:gdLst/>
              <a:ahLst/>
              <a:cxnLst/>
              <a:rect l="l" t="t" r="r" b="b"/>
              <a:pathLst>
                <a:path w="4349750" h="738505">
                  <a:moveTo>
                    <a:pt x="4349657" y="0"/>
                  </a:moveTo>
                  <a:lnTo>
                    <a:pt x="0" y="0"/>
                  </a:lnTo>
                  <a:lnTo>
                    <a:pt x="0" y="687307"/>
                  </a:lnTo>
                  <a:lnTo>
                    <a:pt x="4008" y="707032"/>
                  </a:lnTo>
                  <a:lnTo>
                    <a:pt x="14922" y="723185"/>
                  </a:lnTo>
                  <a:lnTo>
                    <a:pt x="31075" y="734099"/>
                  </a:lnTo>
                  <a:lnTo>
                    <a:pt x="50800" y="738108"/>
                  </a:lnTo>
                  <a:lnTo>
                    <a:pt x="4298856" y="738108"/>
                  </a:lnTo>
                  <a:lnTo>
                    <a:pt x="4318581" y="734099"/>
                  </a:lnTo>
                  <a:lnTo>
                    <a:pt x="4334734" y="723185"/>
                  </a:lnTo>
                  <a:lnTo>
                    <a:pt x="4345648" y="707032"/>
                  </a:lnTo>
                  <a:lnTo>
                    <a:pt x="4349657" y="68730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358893"/>
              <a:ext cx="0" cy="662305"/>
            </a:xfrm>
            <a:custGeom>
              <a:avLst/>
              <a:gdLst/>
              <a:ahLst/>
              <a:cxnLst/>
              <a:rect l="l" t="t" r="r" b="b"/>
              <a:pathLst>
                <a:path h="662305">
                  <a:moveTo>
                    <a:pt x="0" y="6621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3461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3334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3207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1339971"/>
              <a:ext cx="4248046" cy="38270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84991" y="1921395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0587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400" spc="1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400" spc="26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1101776"/>
            <a:ext cx="4400550" cy="1254760"/>
            <a:chOff x="129196" y="1101775"/>
            <a:chExt cx="4400550" cy="1254760"/>
          </a:xfrm>
        </p:grpSpPr>
        <p:sp>
          <p:nvSpPr>
            <p:cNvPr id="4" name="object 4"/>
            <p:cNvSpPr/>
            <p:nvPr/>
          </p:nvSpPr>
          <p:spPr>
            <a:xfrm>
              <a:off x="129196" y="110177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25466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241969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152334"/>
              <a:ext cx="50800" cy="11023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146181"/>
              <a:ext cx="4349750" cy="1159510"/>
            </a:xfrm>
            <a:custGeom>
              <a:avLst/>
              <a:gdLst/>
              <a:ahLst/>
              <a:cxnLst/>
              <a:rect l="l" t="t" r="r" b="b"/>
              <a:pathLst>
                <a:path w="4349750" h="1159510">
                  <a:moveTo>
                    <a:pt x="4349657" y="0"/>
                  </a:moveTo>
                  <a:lnTo>
                    <a:pt x="0" y="0"/>
                  </a:lnTo>
                  <a:lnTo>
                    <a:pt x="0" y="1108487"/>
                  </a:lnTo>
                  <a:lnTo>
                    <a:pt x="4008" y="1128212"/>
                  </a:lnTo>
                  <a:lnTo>
                    <a:pt x="14922" y="1144365"/>
                  </a:lnTo>
                  <a:lnTo>
                    <a:pt x="31075" y="1155279"/>
                  </a:lnTo>
                  <a:lnTo>
                    <a:pt x="50800" y="1159288"/>
                  </a:lnTo>
                  <a:lnTo>
                    <a:pt x="4298856" y="1159288"/>
                  </a:lnTo>
                  <a:lnTo>
                    <a:pt x="4318581" y="1155279"/>
                  </a:lnTo>
                  <a:lnTo>
                    <a:pt x="4334734" y="1144365"/>
                  </a:lnTo>
                  <a:lnTo>
                    <a:pt x="4345648" y="1128212"/>
                  </a:lnTo>
                  <a:lnTo>
                    <a:pt x="4349657" y="11084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190418"/>
              <a:ext cx="0" cy="1083310"/>
            </a:xfrm>
            <a:custGeom>
              <a:avLst/>
              <a:gdLst/>
              <a:ahLst/>
              <a:cxnLst/>
              <a:rect l="l" t="t" r="r" b="b"/>
              <a:pathLst>
                <a:path h="1083310">
                  <a:moveTo>
                    <a:pt x="0" y="10833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777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65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52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1171492"/>
              <a:ext cx="4247921" cy="9759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84991" y="2174100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0587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Iterative-Deepening</a:t>
            </a:r>
            <a:r>
              <a:rPr sz="1400" spc="1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400" spc="26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89015"/>
            <a:ext cx="4400550" cy="2036445"/>
            <a:chOff x="129196" y="789012"/>
            <a:chExt cx="4400550" cy="2036445"/>
          </a:xfrm>
        </p:grpSpPr>
        <p:sp>
          <p:nvSpPr>
            <p:cNvPr id="4" name="object 4"/>
            <p:cNvSpPr/>
            <p:nvPr/>
          </p:nvSpPr>
          <p:spPr>
            <a:xfrm>
              <a:off x="129196" y="78901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72381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711119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839571"/>
              <a:ext cx="50800" cy="1884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833416"/>
              <a:ext cx="4349750" cy="1941830"/>
            </a:xfrm>
            <a:custGeom>
              <a:avLst/>
              <a:gdLst/>
              <a:ahLst/>
              <a:cxnLst/>
              <a:rect l="l" t="t" r="r" b="b"/>
              <a:pathLst>
                <a:path w="4349750" h="1941830">
                  <a:moveTo>
                    <a:pt x="4349657" y="0"/>
                  </a:moveTo>
                  <a:lnTo>
                    <a:pt x="0" y="0"/>
                  </a:lnTo>
                  <a:lnTo>
                    <a:pt x="0" y="1890403"/>
                  </a:lnTo>
                  <a:lnTo>
                    <a:pt x="4008" y="1910127"/>
                  </a:lnTo>
                  <a:lnTo>
                    <a:pt x="14922" y="1926280"/>
                  </a:lnTo>
                  <a:lnTo>
                    <a:pt x="31075" y="1937194"/>
                  </a:lnTo>
                  <a:lnTo>
                    <a:pt x="50800" y="1941203"/>
                  </a:lnTo>
                  <a:lnTo>
                    <a:pt x="4298856" y="1941203"/>
                  </a:lnTo>
                  <a:lnTo>
                    <a:pt x="4318581" y="1937194"/>
                  </a:lnTo>
                  <a:lnTo>
                    <a:pt x="4334734" y="1926280"/>
                  </a:lnTo>
                  <a:lnTo>
                    <a:pt x="4345648" y="1910127"/>
                  </a:lnTo>
                  <a:lnTo>
                    <a:pt x="4349657" y="18904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877654"/>
              <a:ext cx="0" cy="1865630"/>
            </a:xfrm>
            <a:custGeom>
              <a:avLst/>
              <a:gdLst/>
              <a:ahLst/>
              <a:cxnLst/>
              <a:rect l="l" t="t" r="r" b="b"/>
              <a:pathLst>
                <a:path h="1865630">
                  <a:moveTo>
                    <a:pt x="0" y="18652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649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52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39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858738"/>
              <a:ext cx="4247905" cy="175786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84991" y="2643251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may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seem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wasteful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since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states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are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generated</a:t>
            </a:r>
            <a:r>
              <a:rPr sz="11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multiple</a:t>
            </a:r>
            <a:r>
              <a:rPr sz="1100" spc="-4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...</a:t>
            </a:r>
            <a:r>
              <a:rPr sz="1100" spc="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however,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only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small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fraction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nodes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multiply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00" i="1" spc="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9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2 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D4C6C6"/>
                </a:solidFill>
                <a:latin typeface="Arial"/>
                <a:cs typeface="Arial"/>
              </a:rPr>
              <a:t>2</a:t>
            </a:r>
            <a:r>
              <a:rPr sz="1050" spc="202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D4C6C6"/>
                </a:solidFill>
                <a:latin typeface="Meiryo UI"/>
                <a:cs typeface="Meiryo UI"/>
              </a:rPr>
              <a:t>−</a:t>
            </a:r>
            <a:r>
              <a:rPr sz="1000" i="1" spc="-120" dirty="0">
                <a:solidFill>
                  <a:srgbClr val="D4C6C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50" i="1" spc="315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 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4C6C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F8E4E4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Ex:</a:t>
            </a:r>
            <a:r>
              <a:rPr sz="1000" spc="65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4E4E4"/>
                </a:solidFill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...</a:t>
            </a:r>
            <a:r>
              <a:rPr sz="1100" spc="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however,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only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small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fraction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nodes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are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multiply</a:t>
            </a:r>
            <a:r>
              <a:rPr sz="1100" spc="-2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00" i="1" spc="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9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2 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D4C6C6"/>
                </a:solidFill>
                <a:latin typeface="Arial"/>
                <a:cs typeface="Arial"/>
              </a:rPr>
              <a:t>2</a:t>
            </a:r>
            <a:r>
              <a:rPr sz="1050" spc="202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D4C6C6"/>
                </a:solidFill>
                <a:latin typeface="Meiryo UI"/>
                <a:cs typeface="Meiryo UI"/>
              </a:rPr>
              <a:t>−</a:t>
            </a:r>
            <a:r>
              <a:rPr sz="1000" i="1" spc="-120" dirty="0">
                <a:solidFill>
                  <a:srgbClr val="D4C6C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50" i="1" spc="315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 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4C6C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F8E4E4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Ex:</a:t>
            </a:r>
            <a:r>
              <a:rPr sz="1000" spc="65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4E4E4"/>
                </a:solidFill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2CCCC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00" i="1" spc="2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9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2 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D4C6C6"/>
                </a:solidFill>
                <a:latin typeface="Arial"/>
                <a:cs typeface="Arial"/>
              </a:rPr>
              <a:t>2</a:t>
            </a:r>
            <a:r>
              <a:rPr sz="1050" spc="202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i="1" spc="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D4C6C6"/>
                </a:solidFill>
                <a:latin typeface="Meiryo UI"/>
                <a:cs typeface="Meiryo UI"/>
              </a:rPr>
              <a:t>−</a:t>
            </a:r>
            <a:r>
              <a:rPr sz="1000" i="1" spc="-120" dirty="0">
                <a:solidFill>
                  <a:srgbClr val="D4C6C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1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D4C6C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D4C6C6"/>
                </a:solidFill>
                <a:latin typeface="Arial"/>
                <a:cs typeface="Arial"/>
              </a:rPr>
              <a:t>d</a:t>
            </a:r>
            <a:r>
              <a:rPr sz="1050" i="1" spc="315" baseline="27777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nodes):</a:t>
            </a:r>
            <a:r>
              <a:rPr sz="1000" spc="6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repeated 1</a:t>
            </a:r>
            <a:r>
              <a:rPr sz="1000" spc="-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D4C6C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F8E4E4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F8E4E4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F8E4E4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8E4E4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8E4E4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8E4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F8E4E4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8E4E4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8E4E4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8E4E4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8E4E4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Ex:</a:t>
            </a:r>
            <a:r>
              <a:rPr sz="1000" spc="65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4E6E4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F4E6E4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F4E6E4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4E6E4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4E6E4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F4E6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6E4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4E6E4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4E6E4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F4E6E4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F4E6E4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4E6E4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8E4E4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8E4E4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8E4E4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4E4E4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F4E4E4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4E4E4"/>
                </a:solidFill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times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 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baseline="27777" dirty="0">
                <a:latin typeface="Arial"/>
                <a:cs typeface="Arial"/>
              </a:rPr>
              <a:t>2</a:t>
            </a:r>
            <a:r>
              <a:rPr sz="1050" spc="202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40" dirty="0">
                <a:latin typeface="Arial"/>
                <a:cs typeface="Arial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−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15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 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F2CCCC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F2CCCC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F2CCCC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2CCCC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F2CCCC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2CCCC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2CCCC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2CCCC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F2CCCC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F2CCCC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F2CCCC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2CCCC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F2CCCC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F2CCCC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F2CCCC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F2CCCC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F2CCCC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F2CCCC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F2CCCC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2CCCC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Ex:</a:t>
            </a:r>
            <a:r>
              <a:rPr sz="1000" spc="6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D4D5C6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D4D5C6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times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 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baseline="27777" dirty="0">
                <a:latin typeface="Arial"/>
                <a:cs typeface="Arial"/>
              </a:rPr>
              <a:t>2</a:t>
            </a:r>
            <a:r>
              <a:rPr sz="1050" spc="202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40" dirty="0">
                <a:latin typeface="Arial"/>
                <a:cs typeface="Arial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−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15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 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Ex:</a:t>
            </a:r>
            <a:r>
              <a:rPr sz="1000" spc="6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D4D5C6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D4D5C6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D4D5C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D4D5C6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D4D5C6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4D5C6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D4D5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D5C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D4D5C6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D4D5C6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D4D5C6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D4D5C6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D4D5C6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fld id="{81D60167-4931-47E6-BA6A-407CBD079E47}" type="slidenum">
              <a:rPr spc="-10" dirty="0"/>
              <a:pPr marL="80008">
                <a:spcBef>
                  <a:spcPts val="70"/>
                </a:spcBef>
              </a:pPr>
              <a:t>2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1235"/>
            <a:ext cx="4400550" cy="1906270"/>
            <a:chOff x="129196" y="841234"/>
            <a:chExt cx="4400550" cy="1906270"/>
          </a:xfrm>
        </p:grpSpPr>
        <p:sp>
          <p:nvSpPr>
            <p:cNvPr id="4" name="object 4"/>
            <p:cNvSpPr/>
            <p:nvPr/>
          </p:nvSpPr>
          <p:spPr>
            <a:xfrm>
              <a:off x="129196" y="841234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967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4548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3278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5469"/>
              <a:ext cx="50800" cy="1760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3947"/>
              <a:ext cx="4349750" cy="1642745"/>
            </a:xfrm>
            <a:custGeom>
              <a:avLst/>
              <a:gdLst/>
              <a:ahLst/>
              <a:cxnLst/>
              <a:rect l="l" t="t" r="r" b="b"/>
              <a:pathLst>
                <a:path w="4349750" h="1642745">
                  <a:moveTo>
                    <a:pt x="4349657" y="0"/>
                  </a:moveTo>
                  <a:lnTo>
                    <a:pt x="0" y="0"/>
                  </a:lnTo>
                  <a:lnTo>
                    <a:pt x="0" y="1591538"/>
                  </a:lnTo>
                  <a:lnTo>
                    <a:pt x="4008" y="1611263"/>
                  </a:lnTo>
                  <a:lnTo>
                    <a:pt x="14922" y="1627416"/>
                  </a:lnTo>
                  <a:lnTo>
                    <a:pt x="31075" y="1638330"/>
                  </a:lnTo>
                  <a:lnTo>
                    <a:pt x="50800" y="1642338"/>
                  </a:lnTo>
                  <a:lnTo>
                    <a:pt x="4298856" y="1642338"/>
                  </a:lnTo>
                  <a:lnTo>
                    <a:pt x="4318581" y="1638330"/>
                  </a:lnTo>
                  <a:lnTo>
                    <a:pt x="4334734" y="1627416"/>
                  </a:lnTo>
                  <a:lnTo>
                    <a:pt x="4345648" y="1611263"/>
                  </a:lnTo>
                  <a:lnTo>
                    <a:pt x="4349657" y="15915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3554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740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0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8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5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182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390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57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2058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5958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69616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5486983" cy="1864112"/>
          </a:xfrm>
          <a:prstGeom prst="rect">
            <a:avLst/>
          </a:prstGeom>
        </p:spPr>
        <p:txBody>
          <a:bodyPr vert="horz" wrap="square" lIns="0" tIns="184416" rIns="0" bIns="0" rtlCol="0">
            <a:spAutoFit/>
          </a:bodyPr>
          <a:lstStyle/>
          <a:p>
            <a:pPr marL="25400">
              <a:spcBef>
                <a:spcPts val="380"/>
              </a:spcBef>
            </a:pPr>
            <a:r>
              <a:rPr dirty="0">
                <a:solidFill>
                  <a:srgbClr val="3333B2"/>
                </a:solidFill>
              </a:rPr>
              <a:t>Notes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about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search</a:t>
            </a:r>
          </a:p>
          <a:p>
            <a:pPr marL="302252">
              <a:spcBef>
                <a:spcPts val="280"/>
              </a:spcBef>
            </a:pPr>
            <a:r>
              <a:rPr dirty="0">
                <a:solidFill>
                  <a:srgbClr val="C7C7D2"/>
                </a:solidFill>
              </a:rPr>
              <a:t>Search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happens</a:t>
            </a:r>
            <a:r>
              <a:rPr spc="-45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inside</a:t>
            </a:r>
            <a:r>
              <a:rPr spc="-4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4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agent</a:t>
            </a:r>
          </a:p>
          <a:p>
            <a:pPr marL="579106" marR="1469988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</a:rPr>
              <a:t>a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F8"/>
                </a:solidFill>
              </a:rPr>
              <a:t>planning</a:t>
            </a:r>
            <a:r>
              <a:rPr sz="1000" spc="-10" dirty="0">
                <a:solidFill>
                  <a:srgbClr val="C7C7F8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stage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before</a:t>
            </a:r>
            <a:r>
              <a:rPr sz="1000" spc="-10" dirty="0">
                <a:solidFill>
                  <a:srgbClr val="C7C7D2"/>
                </a:solidFill>
              </a:rPr>
              <a:t> acting </a:t>
            </a:r>
            <a:r>
              <a:rPr sz="1000" dirty="0">
                <a:solidFill>
                  <a:srgbClr val="C7C7D2"/>
                </a:solidFill>
              </a:rPr>
              <a:t>different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from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searching</a:t>
            </a:r>
            <a:r>
              <a:rPr sz="1000" spc="-1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in</a:t>
            </a:r>
            <a:r>
              <a:rPr sz="1000" spc="-1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the</a:t>
            </a:r>
            <a:r>
              <a:rPr sz="1000" spc="-15" dirty="0">
                <a:solidFill>
                  <a:srgbClr val="E5CDD7"/>
                </a:solidFill>
              </a:rPr>
              <a:t> </a:t>
            </a:r>
            <a:r>
              <a:rPr sz="1000" spc="-20" dirty="0">
                <a:solidFill>
                  <a:srgbClr val="E5CDD7"/>
                </a:solidFill>
              </a:rPr>
              <a:t>world</a:t>
            </a:r>
            <a:endParaRPr sz="1000"/>
          </a:p>
          <a:p>
            <a:pPr marL="302252" marR="260344">
              <a:lnSpc>
                <a:spcPts val="1200"/>
              </a:lnSpc>
              <a:spcBef>
                <a:spcPts val="330"/>
              </a:spcBef>
            </a:pPr>
            <a:r>
              <a:rPr dirty="0">
                <a:solidFill>
                  <a:srgbClr val="C7C7D2"/>
                </a:solidFill>
              </a:rPr>
              <a:t>An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agent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is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given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a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description</a:t>
            </a:r>
            <a:r>
              <a:rPr spc="-2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what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to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achieve</a:t>
            </a:r>
            <a:r>
              <a:rPr spc="-10" dirty="0">
                <a:solidFill>
                  <a:srgbClr val="C7C7D2"/>
                </a:solidFill>
              </a:rPr>
              <a:t>,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not</a:t>
            </a:r>
            <a:r>
              <a:rPr spc="-25" dirty="0">
                <a:solidFill>
                  <a:srgbClr val="C7C7D2"/>
                </a:solidFill>
              </a:rPr>
              <a:t> an </a:t>
            </a:r>
            <a:r>
              <a:rPr dirty="0">
                <a:solidFill>
                  <a:srgbClr val="E5CDD7"/>
                </a:solidFill>
              </a:rPr>
              <a:t>algorithm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to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solve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25" dirty="0">
                <a:solidFill>
                  <a:srgbClr val="E5CDD7"/>
                </a:solidFill>
              </a:rPr>
              <a:t>it</a:t>
            </a:r>
          </a:p>
          <a:p>
            <a:pPr marL="306062">
              <a:spcBef>
                <a:spcPts val="150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</a:rPr>
              <a:t>the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only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possibility</a:t>
            </a:r>
            <a:r>
              <a:rPr sz="1000" spc="-2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to</a:t>
            </a:r>
            <a:r>
              <a:rPr sz="1000" spc="-2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search</a:t>
            </a:r>
            <a:r>
              <a:rPr sz="1000" spc="-3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for</a:t>
            </a:r>
            <a:r>
              <a:rPr sz="1000" spc="-2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</a:t>
            </a:r>
            <a:r>
              <a:rPr sz="1000" spc="-30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E5CDD7"/>
                </a:solidFill>
              </a:rPr>
              <a:t>solution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355"/>
              </a:spcBef>
            </a:pPr>
            <a:r>
              <a:rPr spc="-10" dirty="0">
                <a:solidFill>
                  <a:srgbClr val="E5CDD7"/>
                </a:solidFill>
              </a:rPr>
              <a:t>Searching </a:t>
            </a:r>
            <a:r>
              <a:rPr dirty="0">
                <a:solidFill>
                  <a:srgbClr val="E5CDD7"/>
                </a:solidFill>
              </a:rPr>
              <a:t>can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10" dirty="0">
                <a:solidFill>
                  <a:srgbClr val="E5CDD7"/>
                </a:solidFill>
              </a:rPr>
              <a:t> computationally </a:t>
            </a:r>
            <a:r>
              <a:rPr dirty="0">
                <a:solidFill>
                  <a:srgbClr val="E5CDD7"/>
                </a:solidFill>
              </a:rPr>
              <a:t>very</a:t>
            </a:r>
            <a:r>
              <a:rPr spc="-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demanding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(NP-hard)</a:t>
            </a:r>
          </a:p>
          <a:p>
            <a:pPr marL="302252" marR="283838">
              <a:lnSpc>
                <a:spcPct val="102600"/>
              </a:lnSpc>
              <a:spcBef>
                <a:spcPts val="295"/>
              </a:spcBef>
            </a:pPr>
            <a:r>
              <a:rPr dirty="0">
                <a:solidFill>
                  <a:srgbClr val="E5CDD7"/>
                </a:solidFill>
              </a:rPr>
              <a:t>Can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driven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with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benefits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problem </a:t>
            </a:r>
            <a:r>
              <a:rPr dirty="0">
                <a:solidFill>
                  <a:srgbClr val="E5CDD7"/>
                </a:solidFill>
              </a:rPr>
              <a:t>(heuristic </a:t>
            </a:r>
            <a:r>
              <a:rPr spc="-10" dirty="0">
                <a:solidFill>
                  <a:srgbClr val="E5CDD7"/>
                </a:solidFill>
              </a:rPr>
              <a:t>knowledge)</a:t>
            </a:r>
            <a:r>
              <a:rPr dirty="0">
                <a:solidFill>
                  <a:srgbClr val="E5CDD7"/>
                </a:solidFill>
              </a:rPr>
              <a:t> </a:t>
            </a: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F8"/>
                </a:solidFill>
              </a:rPr>
              <a:t>informed/heuristic</a:t>
            </a:r>
            <a:r>
              <a:rPr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search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 dirty="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 dirty="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generated</a:t>
            </a:r>
            <a:endParaRPr sz="1100" dirty="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repetitions</a:t>
            </a:r>
            <a:endParaRPr sz="1100" dirty="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times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 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baseline="27777" dirty="0">
                <a:latin typeface="Arial"/>
                <a:cs typeface="Arial"/>
              </a:rPr>
              <a:t>2</a:t>
            </a:r>
            <a:r>
              <a:rPr sz="1050" spc="202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40" dirty="0">
                <a:latin typeface="Arial"/>
                <a:cs typeface="Arial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−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times</a:t>
            </a:r>
            <a:endParaRPr sz="1000" dirty="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 dirty="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15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 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time</a:t>
            </a:r>
            <a:endParaRPr sz="1000" dirty="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is:</a:t>
            </a:r>
            <a:endParaRPr sz="1000" dirty="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 dirty="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 dirty="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5:</a:t>
            </a:r>
            <a:endParaRPr sz="1000" dirty="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endParaRPr sz="1000" dirty="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110</a:t>
            </a:r>
            <a:endParaRPr sz="1000" dirty="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not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significantly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worse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than</a:t>
            </a:r>
            <a:r>
              <a:rPr sz="1000" spc="-4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D4C6C6"/>
                </a:solidFill>
                <a:latin typeface="Arial"/>
                <a:cs typeface="Arial"/>
              </a:rPr>
              <a:t>BFS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Iterative-Deepening</a:t>
            </a:r>
            <a:r>
              <a:rPr spc="114" dirty="0"/>
              <a:t> </a:t>
            </a:r>
            <a:r>
              <a:rPr dirty="0"/>
              <a:t>Search</a:t>
            </a:r>
            <a:r>
              <a:rPr spc="120" dirty="0"/>
              <a:t> </a:t>
            </a:r>
            <a:r>
              <a:rPr dirty="0"/>
              <a:t>Strategy</a:t>
            </a:r>
            <a:r>
              <a:rPr spc="114" dirty="0"/>
              <a:t> </a:t>
            </a:r>
            <a:r>
              <a:rPr dirty="0"/>
              <a:t>(IDS)</a:t>
            </a:r>
            <a:r>
              <a:rPr spc="12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51480"/>
            <a:chOff x="129196" y="432091"/>
            <a:chExt cx="4400550" cy="29514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220979"/>
            </a:xfrm>
            <a:custGeom>
              <a:avLst/>
              <a:gdLst/>
              <a:ahLst/>
              <a:cxnLst/>
              <a:rect l="l" t="t" r="r" b="b"/>
              <a:pathLst>
                <a:path w="4349750" h="22097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20439"/>
                  </a:lnTo>
                  <a:lnTo>
                    <a:pt x="4349657" y="22043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3987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819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692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055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84123"/>
              <a:ext cx="4349750" cy="2648585"/>
            </a:xfrm>
            <a:custGeom>
              <a:avLst/>
              <a:gdLst/>
              <a:ahLst/>
              <a:cxnLst/>
              <a:rect l="l" t="t" r="r" b="b"/>
              <a:pathLst>
                <a:path w="4349750" h="2648585">
                  <a:moveTo>
                    <a:pt x="4349657" y="0"/>
                  </a:moveTo>
                  <a:lnTo>
                    <a:pt x="0" y="0"/>
                  </a:lnTo>
                  <a:lnTo>
                    <a:pt x="0" y="2597785"/>
                  </a:lnTo>
                  <a:lnTo>
                    <a:pt x="4008" y="2617510"/>
                  </a:lnTo>
                  <a:lnTo>
                    <a:pt x="14922" y="2633663"/>
                  </a:lnTo>
                  <a:lnTo>
                    <a:pt x="31075" y="2644577"/>
                  </a:lnTo>
                  <a:lnTo>
                    <a:pt x="50800" y="2648586"/>
                  </a:lnTo>
                  <a:lnTo>
                    <a:pt x="4298856" y="2648586"/>
                  </a:lnTo>
                  <a:lnTo>
                    <a:pt x="4318581" y="2644577"/>
                  </a:lnTo>
                  <a:lnTo>
                    <a:pt x="4334734" y="2633663"/>
                  </a:lnTo>
                  <a:lnTo>
                    <a:pt x="4345648" y="2617510"/>
                  </a:lnTo>
                  <a:lnTo>
                    <a:pt x="4349657" y="25977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8"/>
              <a:ext cx="0" cy="2787015"/>
            </a:xfrm>
            <a:custGeom>
              <a:avLst/>
              <a:gdLst/>
              <a:ahLst/>
              <a:cxnLst/>
              <a:rect l="l" t="t" r="r" b="b"/>
              <a:pathLst>
                <a:path h="2787015">
                  <a:moveTo>
                    <a:pt x="0" y="27865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202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206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3184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757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2758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79409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31238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657398"/>
              <a:ext cx="61874" cy="618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6181" y="388833"/>
            <a:ext cx="4374515" cy="291938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76198">
              <a:spcBef>
                <a:spcPts val="50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Remark: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“only”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spc="-150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400"/>
              </a:spcBef>
            </a:pP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seem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wasteful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times...</a:t>
            </a:r>
            <a:endParaRPr sz="1100">
              <a:latin typeface="Arial"/>
              <a:cs typeface="Arial"/>
            </a:endParaRPr>
          </a:p>
          <a:p>
            <a:pPr marL="353051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...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small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generated</a:t>
            </a:r>
            <a:endParaRPr sz="1100">
              <a:latin typeface="Arial"/>
              <a:cs typeface="Arial"/>
            </a:endParaRPr>
          </a:p>
          <a:p>
            <a:pPr marL="353051" marR="100328">
              <a:lnSpc>
                <a:spcPts val="1200"/>
              </a:lnSpc>
              <a:spcBef>
                <a:spcPts val="31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repeatedly-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decreases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exponentially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repetitions</a:t>
            </a:r>
            <a:endParaRPr sz="1100">
              <a:latin typeface="Arial"/>
              <a:cs typeface="Arial"/>
            </a:endParaRPr>
          </a:p>
          <a:p>
            <a:pPr marL="629904" marR="1426809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00" i="1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times </a:t>
            </a: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 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baseline="27777" dirty="0">
                <a:latin typeface="Arial"/>
                <a:cs typeface="Arial"/>
              </a:rPr>
              <a:t>2</a:t>
            </a:r>
            <a:r>
              <a:rPr sz="1050" spc="202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d</a:t>
            </a:r>
            <a:r>
              <a:rPr sz="1000" i="1" spc="40" dirty="0">
                <a:latin typeface="Arial"/>
                <a:cs typeface="Arial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−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times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0"/>
              </a:lnSpc>
            </a:pPr>
            <a:r>
              <a:rPr sz="1000" spc="-25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629904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depth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</a:t>
            </a:r>
            <a:r>
              <a:rPr sz="1000" i="1" dirty="0">
                <a:latin typeface="Arial"/>
                <a:cs typeface="Arial"/>
              </a:rPr>
              <a:t>b</a:t>
            </a:r>
            <a:r>
              <a:rPr sz="1050" i="1" baseline="27777" dirty="0">
                <a:latin typeface="Arial"/>
                <a:cs typeface="Arial"/>
              </a:rPr>
              <a:t>d</a:t>
            </a:r>
            <a:r>
              <a:rPr sz="1050" i="1" spc="315" baseline="27777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nodes):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repeated 1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56861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total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number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generated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is:</a:t>
            </a:r>
            <a:endParaRPr sz="1000">
              <a:latin typeface="Arial"/>
              <a:cs typeface="Arial"/>
            </a:endParaRPr>
          </a:p>
          <a:p>
            <a:pPr marL="995019">
              <a:spcBef>
                <a:spcPts val="140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29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35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-18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00" i="1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−</a:t>
            </a:r>
            <a:r>
              <a:rPr sz="1000" i="1" spc="-9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0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59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959461">
              <a:spcBef>
                <a:spcPts val="295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24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50" spc="165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baseline="31746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050" spc="15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0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0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36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spc="-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31746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97" baseline="31746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629904">
              <a:spcBef>
                <a:spcPts val="484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with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i="1" spc="3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d</a:t>
            </a:r>
            <a:r>
              <a:rPr sz="1000" i="1" spc="10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5:</a:t>
            </a:r>
            <a:endParaRPr sz="1000">
              <a:latin typeface="Arial"/>
              <a:cs typeface="Arial"/>
            </a:endParaRPr>
          </a:p>
          <a:p>
            <a:pPr marL="690228">
              <a:spcBef>
                <a:spcPts val="145"/>
              </a:spcBef>
            </a:pP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IDS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50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400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Arial"/>
                <a:cs typeface="Arial"/>
              </a:rPr>
              <a:t>3</a:t>
            </a:r>
            <a:r>
              <a:rPr sz="1000" i="1" spc="-5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123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endParaRPr sz="1000">
              <a:latin typeface="Arial"/>
              <a:cs typeface="Arial"/>
            </a:endParaRPr>
          </a:p>
          <a:p>
            <a:pPr marL="654669">
              <a:spcBef>
                <a:spcPts val="290"/>
              </a:spcBef>
            </a:pP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BFS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spc="225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229" dirty="0">
                <a:solidFill>
                  <a:srgbClr val="006300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Arial"/>
                <a:cs typeface="Arial"/>
              </a:rPr>
              <a:t>1</a:t>
            </a:r>
            <a:r>
              <a:rPr sz="1000" i="1" spc="-5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006300"/>
                </a:solidFill>
                <a:latin typeface="Arial"/>
                <a:cs typeface="Arial"/>
              </a:rPr>
              <a:t>10</a:t>
            </a:r>
            <a:r>
              <a:rPr sz="10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+</a:t>
            </a:r>
            <a:r>
              <a:rPr sz="1000" spc="-7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100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000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111</a:t>
            </a:r>
            <a:r>
              <a:rPr sz="10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7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  <a:p>
            <a:pPr marL="356861">
              <a:spcBef>
                <a:spcPts val="204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3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significantly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BFS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4">
              <a:spcBef>
                <a:spcPts val="70"/>
              </a:spcBef>
            </a:pPr>
            <a:r>
              <a:rPr spc="-10" dirty="0"/>
              <a:t>62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Bidirectional</a:t>
            </a:r>
            <a:r>
              <a:rPr spc="125" dirty="0"/>
              <a:t> </a:t>
            </a:r>
            <a:r>
              <a:rPr dirty="0"/>
              <a:t>Search</a:t>
            </a:r>
            <a:r>
              <a:rPr spc="125" dirty="0"/>
              <a:t> </a:t>
            </a:r>
            <a:r>
              <a:rPr spc="-10" dirty="0"/>
              <a:t>[hints]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3023870"/>
            <a:chOff x="129196" y="432091"/>
            <a:chExt cx="4400550" cy="302387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5423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4153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715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2"/>
              <a:ext cx="4349750" cy="2928620"/>
            </a:xfrm>
            <a:custGeom>
              <a:avLst/>
              <a:gdLst/>
              <a:ahLst/>
              <a:cxnLst/>
              <a:rect l="l" t="t" r="r" b="b"/>
              <a:pathLst>
                <a:path w="4349750" h="2928620">
                  <a:moveTo>
                    <a:pt x="4349657" y="0"/>
                  </a:moveTo>
                  <a:lnTo>
                    <a:pt x="0" y="0"/>
                  </a:lnTo>
                  <a:lnTo>
                    <a:pt x="0" y="2877752"/>
                  </a:lnTo>
                  <a:lnTo>
                    <a:pt x="4008" y="2897477"/>
                  </a:lnTo>
                  <a:lnTo>
                    <a:pt x="14922" y="2913630"/>
                  </a:lnTo>
                  <a:lnTo>
                    <a:pt x="31075" y="2924544"/>
                  </a:lnTo>
                  <a:lnTo>
                    <a:pt x="50800" y="2928553"/>
                  </a:lnTo>
                  <a:lnTo>
                    <a:pt x="4298856" y="2928553"/>
                  </a:lnTo>
                  <a:lnTo>
                    <a:pt x="4318581" y="2924544"/>
                  </a:lnTo>
                  <a:lnTo>
                    <a:pt x="4334734" y="2913630"/>
                  </a:lnTo>
                  <a:lnTo>
                    <a:pt x="4345648" y="2897477"/>
                  </a:lnTo>
                  <a:lnTo>
                    <a:pt x="4349657" y="287775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853055"/>
            </a:xfrm>
            <a:custGeom>
              <a:avLst/>
              <a:gdLst/>
              <a:ahLst/>
              <a:cxnLst/>
              <a:rect l="l" t="t" r="r" b="b"/>
              <a:pathLst>
                <a:path h="2853054">
                  <a:moveTo>
                    <a:pt x="0" y="28525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1327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65098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06944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94116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1367" y="424207"/>
            <a:ext cx="4047490" cy="129304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1909397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Two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simultaneous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searches: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forward:</a:t>
            </a:r>
            <a:r>
              <a:rPr sz="10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start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node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backward:</a:t>
            </a:r>
            <a:r>
              <a:rPr sz="10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checking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belongs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other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before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expansion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315"/>
              </a:spcBef>
            </a:pPr>
            <a:r>
              <a:rPr sz="1100" dirty="0">
                <a:latin typeface="Arial"/>
                <a:cs typeface="Arial"/>
              </a:rPr>
              <a:t>Rationale: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/</a:t>
            </a:r>
            <a:r>
              <a:rPr sz="1200" baseline="27777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spc="13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20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/</a:t>
            </a:r>
            <a:r>
              <a:rPr sz="1200" baseline="27777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spc="22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5" dirty="0">
                <a:solidFill>
                  <a:srgbClr val="C92626"/>
                </a:solidFill>
                <a:latin typeface="Verdana"/>
                <a:cs typeface="Verdana"/>
              </a:rPr>
              <a:t>&lt;&lt;</a:t>
            </a:r>
            <a:r>
              <a:rPr sz="1100" i="1" spc="-6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spc="-37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endParaRPr sz="1200" baseline="27777">
              <a:latin typeface="Arial"/>
              <a:cs typeface="Arial"/>
            </a:endParaRPr>
          </a:p>
          <a:p>
            <a:pPr marL="41909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4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number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consumption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≈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2</a:t>
            </a:r>
            <a:r>
              <a:rPr sz="1000" i="1" spc="-10" dirty="0">
                <a:latin typeface="Arial"/>
                <a:cs typeface="Arial"/>
              </a:rPr>
              <a:t>b</a:t>
            </a:r>
            <a:r>
              <a:rPr sz="1050" i="1" spc="-15" baseline="27777" dirty="0">
                <a:latin typeface="Arial"/>
                <a:cs typeface="Arial"/>
              </a:rPr>
              <a:t>d</a:t>
            </a:r>
            <a:r>
              <a:rPr sz="1050" i="1" spc="-15" baseline="27777" dirty="0">
                <a:latin typeface="Trebuchet MS"/>
                <a:cs typeface="Trebuchet MS"/>
              </a:rPr>
              <a:t>/</a:t>
            </a:r>
            <a:r>
              <a:rPr sz="1050" spc="-15" baseline="27777" dirty="0">
                <a:latin typeface="Arial"/>
                <a:cs typeface="Arial"/>
              </a:rPr>
              <a:t>2</a:t>
            </a:r>
            <a:endParaRPr sz="1050" baseline="27777">
              <a:latin typeface="Arial"/>
              <a:cs typeface="Arial"/>
            </a:endParaRPr>
          </a:p>
          <a:p>
            <a:pPr marL="38099">
              <a:spcBef>
                <a:spcPts val="355"/>
              </a:spcBef>
            </a:pPr>
            <a:r>
              <a:rPr sz="1100" spc="-10" dirty="0">
                <a:latin typeface="Arial"/>
                <a:cs typeface="Arial"/>
              </a:rPr>
              <a:t>backward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tricky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cases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8-queens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1970" y="1868760"/>
            <a:ext cx="2548844" cy="13782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84991" y="3273665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4">
              <a:spcBef>
                <a:spcPts val="70"/>
              </a:spcBef>
            </a:pPr>
            <a:r>
              <a:rPr spc="-10" dirty="0"/>
              <a:t>63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Uninformed</a:t>
            </a:r>
            <a:r>
              <a:rPr spc="110" dirty="0"/>
              <a:t> </a:t>
            </a:r>
            <a:r>
              <a:rPr dirty="0"/>
              <a:t>Search</a:t>
            </a:r>
            <a:r>
              <a:rPr spc="114" dirty="0"/>
              <a:t> </a:t>
            </a:r>
            <a:r>
              <a:rPr dirty="0"/>
              <a:t>Strategies:</a:t>
            </a:r>
            <a:r>
              <a:rPr spc="235" dirty="0"/>
              <a:t> </a:t>
            </a:r>
            <a:r>
              <a:rPr spc="-10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131577" y="537580"/>
            <a:ext cx="4349750" cy="196215"/>
          </a:xfrm>
          <a:custGeom>
            <a:avLst/>
            <a:gdLst/>
            <a:ahLst/>
            <a:cxnLst/>
            <a:rect l="l" t="t" r="r" b="b"/>
            <a:pathLst>
              <a:path w="4349750" h="19621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6133"/>
                </a:lnTo>
                <a:lnTo>
                  <a:pt x="4349657" y="196133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526326"/>
            <a:ext cx="22002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Evaluation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tree-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strategies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581797"/>
            <a:ext cx="4400550" cy="1804035"/>
            <a:chOff x="129196" y="581795"/>
            <a:chExt cx="4400550" cy="18040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21055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83764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71064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81812"/>
              <a:ext cx="50800" cy="17019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765322"/>
              <a:ext cx="4349750" cy="1569720"/>
            </a:xfrm>
            <a:custGeom>
              <a:avLst/>
              <a:gdLst/>
              <a:ahLst/>
              <a:cxnLst/>
              <a:rect l="l" t="t" r="r" b="b"/>
              <a:pathLst>
                <a:path w="4349750" h="1569720">
                  <a:moveTo>
                    <a:pt x="4349657" y="0"/>
                  </a:moveTo>
                  <a:lnTo>
                    <a:pt x="0" y="0"/>
                  </a:lnTo>
                  <a:lnTo>
                    <a:pt x="0" y="1518441"/>
                  </a:lnTo>
                  <a:lnTo>
                    <a:pt x="4008" y="1538166"/>
                  </a:lnTo>
                  <a:lnTo>
                    <a:pt x="14922" y="1554319"/>
                  </a:lnTo>
                  <a:lnTo>
                    <a:pt x="31075" y="1565233"/>
                  </a:lnTo>
                  <a:lnTo>
                    <a:pt x="50800" y="1569242"/>
                  </a:lnTo>
                  <a:lnTo>
                    <a:pt x="4298856" y="1569242"/>
                  </a:lnTo>
                  <a:lnTo>
                    <a:pt x="4318581" y="1565233"/>
                  </a:lnTo>
                  <a:lnTo>
                    <a:pt x="4334734" y="1554319"/>
                  </a:lnTo>
                  <a:lnTo>
                    <a:pt x="4345648" y="1538166"/>
                  </a:lnTo>
                  <a:lnTo>
                    <a:pt x="4349657" y="151844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19895"/>
              <a:ext cx="0" cy="1683385"/>
            </a:xfrm>
            <a:custGeom>
              <a:avLst/>
              <a:gdLst/>
              <a:ahLst/>
              <a:cxnLst/>
              <a:rect l="l" t="t" r="r" b="b"/>
              <a:pathLst>
                <a:path h="1683385">
                  <a:moveTo>
                    <a:pt x="0" y="16829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071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5944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58179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790644"/>
              <a:ext cx="4247864" cy="9293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4278" y="1705453"/>
            <a:ext cx="2504440" cy="59118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8099">
              <a:spcBef>
                <a:spcPts val="210"/>
              </a:spcBef>
            </a:pPr>
            <a:r>
              <a:rPr sz="750" i="1" baseline="27777" dirty="0">
                <a:latin typeface="Arial"/>
                <a:cs typeface="Arial"/>
              </a:rPr>
              <a:t>a</a:t>
            </a:r>
            <a:r>
              <a:rPr sz="750" i="1" spc="-135" baseline="27777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: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complete</a:t>
            </a:r>
            <a:r>
              <a:rPr sz="600" dirty="0">
                <a:latin typeface="Arial"/>
                <a:cs typeface="Arial"/>
              </a:rPr>
              <a:t> if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i="1" dirty="0">
                <a:latin typeface="Arial"/>
                <a:cs typeface="Arial"/>
              </a:rPr>
              <a:t>b</a:t>
            </a:r>
            <a:r>
              <a:rPr sz="600" i="1" spc="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is </a:t>
            </a:r>
            <a:r>
              <a:rPr sz="600" spc="-10" dirty="0">
                <a:latin typeface="Arial"/>
                <a:cs typeface="Arial"/>
              </a:rPr>
              <a:t>finite</a:t>
            </a:r>
            <a:endParaRPr sz="600">
              <a:latin typeface="Arial"/>
              <a:cs typeface="Arial"/>
            </a:endParaRPr>
          </a:p>
          <a:p>
            <a:pPr marL="38099">
              <a:lnSpc>
                <a:spcPts val="710"/>
              </a:lnSpc>
              <a:spcBef>
                <a:spcPts val="110"/>
              </a:spcBef>
            </a:pPr>
            <a:r>
              <a:rPr sz="750" i="1" baseline="27777" dirty="0">
                <a:latin typeface="Arial"/>
                <a:cs typeface="Arial"/>
              </a:rPr>
              <a:t>b</a:t>
            </a:r>
            <a:r>
              <a:rPr sz="750" i="1" spc="-120" baseline="27777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: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complete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if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step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costs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i="1" spc="245" dirty="0">
                <a:latin typeface="Arial"/>
                <a:cs typeface="Arial"/>
              </a:rPr>
              <a:t>≥</a:t>
            </a:r>
            <a:r>
              <a:rPr sz="600" i="1" spc="45" dirty="0">
                <a:latin typeface="Arial"/>
                <a:cs typeface="Arial"/>
              </a:rPr>
              <a:t> </a:t>
            </a:r>
            <a:r>
              <a:rPr sz="600" i="1" dirty="0">
                <a:latin typeface="Corbel"/>
                <a:cs typeface="Corbel"/>
              </a:rPr>
              <a:t>E</a:t>
            </a:r>
            <a:r>
              <a:rPr sz="600" i="1" spc="45" dirty="0">
                <a:latin typeface="Corbel"/>
                <a:cs typeface="Corbel"/>
              </a:rPr>
              <a:t> </a:t>
            </a:r>
            <a:r>
              <a:rPr sz="600" dirty="0">
                <a:latin typeface="Arial"/>
                <a:cs typeface="Arial"/>
              </a:rPr>
              <a:t>for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some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positive </a:t>
            </a:r>
            <a:r>
              <a:rPr sz="600" i="1" spc="-50" dirty="0">
                <a:latin typeface="Corbel"/>
                <a:cs typeface="Corbel"/>
              </a:rPr>
              <a:t>E</a:t>
            </a:r>
            <a:endParaRPr sz="600">
              <a:latin typeface="Corbel"/>
              <a:cs typeface="Corbel"/>
            </a:endParaRPr>
          </a:p>
          <a:p>
            <a:pPr marL="38099">
              <a:lnSpc>
                <a:spcPts val="710"/>
              </a:lnSpc>
            </a:pPr>
            <a:r>
              <a:rPr sz="750" i="1" spc="-15" baseline="27777" dirty="0">
                <a:latin typeface="Arial"/>
                <a:cs typeface="Arial"/>
              </a:rPr>
              <a:t>c</a:t>
            </a:r>
            <a:r>
              <a:rPr sz="750" i="1" spc="-97" baseline="27777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: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optimal </a:t>
            </a:r>
            <a:r>
              <a:rPr sz="600" dirty="0">
                <a:latin typeface="Arial"/>
                <a:cs typeface="Arial"/>
              </a:rPr>
              <a:t>if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step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costs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are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all</a:t>
            </a:r>
            <a:r>
              <a:rPr sz="600" spc="-10" dirty="0">
                <a:latin typeface="Arial"/>
                <a:cs typeface="Arial"/>
              </a:rPr>
              <a:t> identical</a:t>
            </a:r>
            <a:endParaRPr sz="600">
              <a:latin typeface="Arial"/>
              <a:cs typeface="Arial"/>
            </a:endParaRPr>
          </a:p>
          <a:p>
            <a:pPr marL="38099">
              <a:spcBef>
                <a:spcPts val="115"/>
              </a:spcBef>
            </a:pPr>
            <a:r>
              <a:rPr sz="750" i="1" baseline="27777" dirty="0">
                <a:latin typeface="Arial"/>
                <a:cs typeface="Arial"/>
              </a:rPr>
              <a:t>d</a:t>
            </a:r>
            <a:r>
              <a:rPr sz="750" i="1" spc="-67" baseline="27777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:</a:t>
            </a:r>
            <a:r>
              <a:rPr sz="600" spc="4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if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both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directions</a:t>
            </a:r>
            <a:r>
              <a:rPr sz="600" dirty="0">
                <a:latin typeface="Arial"/>
                <a:cs typeface="Arial"/>
              </a:rPr>
              <a:t> use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breadth-</a:t>
            </a:r>
            <a:r>
              <a:rPr sz="600" dirty="0">
                <a:latin typeface="Arial"/>
                <a:cs typeface="Arial"/>
              </a:rPr>
              <a:t>first </a:t>
            </a:r>
            <a:r>
              <a:rPr sz="600" spc="-10" dirty="0">
                <a:latin typeface="Arial"/>
                <a:cs typeface="Arial"/>
              </a:rPr>
              <a:t>search</a:t>
            </a:r>
            <a:endParaRPr sz="60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600">
              <a:latin typeface="Arial"/>
              <a:cs typeface="Arial"/>
            </a:endParaRPr>
          </a:p>
          <a:p>
            <a:pPr marL="1553171"/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577" y="2486481"/>
            <a:ext cx="4400550" cy="716280"/>
            <a:chOff x="129196" y="2486481"/>
            <a:chExt cx="4400550" cy="716280"/>
          </a:xfrm>
        </p:grpSpPr>
        <p:sp>
          <p:nvSpPr>
            <p:cNvPr id="18" name="object 18"/>
            <p:cNvSpPr/>
            <p:nvPr/>
          </p:nvSpPr>
          <p:spPr>
            <a:xfrm>
              <a:off x="129196" y="248648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00971"/>
              <a:ext cx="101600" cy="101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088271"/>
              <a:ext cx="4298856" cy="114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2537053"/>
              <a:ext cx="50800" cy="5639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530905"/>
              <a:ext cx="4349750" cy="621030"/>
            </a:xfrm>
            <a:custGeom>
              <a:avLst/>
              <a:gdLst/>
              <a:ahLst/>
              <a:cxnLst/>
              <a:rect l="l" t="t" r="r" b="b"/>
              <a:pathLst>
                <a:path w="4349750" h="621030">
                  <a:moveTo>
                    <a:pt x="4349657" y="0"/>
                  </a:moveTo>
                  <a:lnTo>
                    <a:pt x="0" y="0"/>
                  </a:lnTo>
                  <a:lnTo>
                    <a:pt x="0" y="570066"/>
                  </a:lnTo>
                  <a:lnTo>
                    <a:pt x="4008" y="589790"/>
                  </a:lnTo>
                  <a:lnTo>
                    <a:pt x="14922" y="605943"/>
                  </a:lnTo>
                  <a:lnTo>
                    <a:pt x="31075" y="616858"/>
                  </a:lnTo>
                  <a:lnTo>
                    <a:pt x="50800" y="620866"/>
                  </a:lnTo>
                  <a:lnTo>
                    <a:pt x="4298856" y="620866"/>
                  </a:lnTo>
                  <a:lnTo>
                    <a:pt x="4318581" y="616858"/>
                  </a:lnTo>
                  <a:lnTo>
                    <a:pt x="4334734" y="605943"/>
                  </a:lnTo>
                  <a:lnTo>
                    <a:pt x="4345648" y="589790"/>
                  </a:lnTo>
                  <a:lnTo>
                    <a:pt x="4349657" y="57006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575142"/>
              <a:ext cx="0" cy="545465"/>
            </a:xfrm>
            <a:custGeom>
              <a:avLst/>
              <a:gdLst/>
              <a:ahLst/>
              <a:cxnLst/>
              <a:rect l="l" t="t" r="r" b="b"/>
              <a:pathLst>
                <a:path h="545464">
                  <a:moveTo>
                    <a:pt x="0" y="5448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25624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25497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25370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788805"/>
              <a:ext cx="76809" cy="768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998838"/>
              <a:ext cx="76809" cy="7680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9679" y="2463102"/>
            <a:ext cx="415925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graph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searches,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differences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are: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depth-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finite-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spaces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&amp;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complexities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bounded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size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4">
              <a:spcBef>
                <a:spcPts val="70"/>
              </a:spcBef>
            </a:pPr>
            <a:r>
              <a:rPr spc="-10" dirty="0"/>
              <a:t>64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Informed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10679"/>
            <a:ext cx="4400550" cy="1732280"/>
            <a:chOff x="129196" y="910678"/>
            <a:chExt cx="4400550" cy="1732280"/>
          </a:xfrm>
        </p:grpSpPr>
        <p:sp>
          <p:nvSpPr>
            <p:cNvPr id="4" name="object 4"/>
            <p:cNvSpPr/>
            <p:nvPr/>
          </p:nvSpPr>
          <p:spPr>
            <a:xfrm>
              <a:off x="129196" y="910678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9415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5413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5286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54925"/>
              <a:ext cx="50800" cy="15863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38427"/>
              <a:ext cx="4349750" cy="1454150"/>
            </a:xfrm>
            <a:custGeom>
              <a:avLst/>
              <a:gdLst/>
              <a:ahLst/>
              <a:cxnLst/>
              <a:rect l="l" t="t" r="r" b="b"/>
              <a:pathLst>
                <a:path w="4349750" h="1454150">
                  <a:moveTo>
                    <a:pt x="4349657" y="0"/>
                  </a:moveTo>
                  <a:lnTo>
                    <a:pt x="0" y="0"/>
                  </a:lnTo>
                  <a:lnTo>
                    <a:pt x="0" y="1402880"/>
                  </a:lnTo>
                  <a:lnTo>
                    <a:pt x="4008" y="1422605"/>
                  </a:lnTo>
                  <a:lnTo>
                    <a:pt x="14922" y="1438758"/>
                  </a:lnTo>
                  <a:lnTo>
                    <a:pt x="31075" y="1449672"/>
                  </a:lnTo>
                  <a:lnTo>
                    <a:pt x="50800" y="1453680"/>
                  </a:lnTo>
                  <a:lnTo>
                    <a:pt x="4298856" y="1453680"/>
                  </a:lnTo>
                  <a:lnTo>
                    <a:pt x="4318581" y="1449672"/>
                  </a:lnTo>
                  <a:lnTo>
                    <a:pt x="4334734" y="1438758"/>
                  </a:lnTo>
                  <a:lnTo>
                    <a:pt x="4345648" y="1422605"/>
                  </a:lnTo>
                  <a:lnTo>
                    <a:pt x="4349657" y="14028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93000"/>
              <a:ext cx="0" cy="1567815"/>
            </a:xfrm>
            <a:custGeom>
              <a:avLst/>
              <a:gdLst/>
              <a:ahLst/>
              <a:cxnLst/>
              <a:rect l="l" t="t" r="r" b="b"/>
              <a:pathLst>
                <a:path h="1567814">
                  <a:moveTo>
                    <a:pt x="0" y="156735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803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676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549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8630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4049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94674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678" y="850722"/>
            <a:ext cx="4236720" cy="17289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algn="just">
              <a:spcBef>
                <a:spcPts val="47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Some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principles</a:t>
            </a:r>
            <a:endParaRPr sz="1100">
              <a:latin typeface="Arial"/>
              <a:cs typeface="Arial"/>
            </a:endParaRPr>
          </a:p>
          <a:p>
            <a:pPr marL="289553" marR="67943" algn="just">
              <a:lnSpc>
                <a:spcPct val="1026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intelligence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cannot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terms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capacity,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ability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use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about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reduce/mitigate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combinatorial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explosion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control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candidate solutions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useful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actual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high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appear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earlier</a:t>
            </a:r>
            <a:endParaRPr sz="1100">
              <a:latin typeface="Arial"/>
              <a:cs typeface="Arial"/>
            </a:endParaRPr>
          </a:p>
          <a:p>
            <a:pPr marL="289553" marR="3936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Intelligence,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system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limited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processing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capacity,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wise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what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next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Heuristic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0" dirty="0"/>
              <a:t> </a:t>
            </a:r>
            <a:r>
              <a:rPr dirty="0"/>
              <a:t>and</a:t>
            </a:r>
            <a:r>
              <a:rPr spc="100" dirty="0"/>
              <a:t> </a:t>
            </a:r>
            <a:r>
              <a:rPr dirty="0"/>
              <a:t>heuristic</a:t>
            </a:r>
            <a:r>
              <a:rPr spc="100" dirty="0"/>
              <a:t> </a:t>
            </a:r>
            <a:r>
              <a:rPr spc="-1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03720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411778"/>
              <a:ext cx="101600" cy="442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99078"/>
              <a:ext cx="4298856" cy="569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9354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47966"/>
              <a:ext cx="4349750" cy="2808605"/>
            </a:xfrm>
            <a:custGeom>
              <a:avLst/>
              <a:gdLst/>
              <a:ahLst/>
              <a:cxnLst/>
              <a:rect l="l" t="t" r="r" b="b"/>
              <a:pathLst>
                <a:path w="4349750" h="2808604">
                  <a:moveTo>
                    <a:pt x="4349657" y="0"/>
                  </a:moveTo>
                  <a:lnTo>
                    <a:pt x="0" y="0"/>
                  </a:lnTo>
                  <a:lnTo>
                    <a:pt x="0" y="2763812"/>
                  </a:lnTo>
                  <a:lnTo>
                    <a:pt x="4008" y="2783536"/>
                  </a:lnTo>
                  <a:lnTo>
                    <a:pt x="14922" y="2799689"/>
                  </a:lnTo>
                  <a:lnTo>
                    <a:pt x="27271" y="2808033"/>
                  </a:lnTo>
                  <a:lnTo>
                    <a:pt x="4322385" y="2808033"/>
                  </a:lnTo>
                  <a:lnTo>
                    <a:pt x="4334734" y="2799689"/>
                  </a:lnTo>
                  <a:lnTo>
                    <a:pt x="4345648" y="2783536"/>
                  </a:lnTo>
                  <a:lnTo>
                    <a:pt x="4349657" y="276381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6"/>
              <a:ext cx="0" cy="2916555"/>
            </a:xfrm>
            <a:custGeom>
              <a:avLst/>
              <a:gdLst/>
              <a:ahLst/>
              <a:cxnLst/>
              <a:rect l="l" t="t" r="r" b="b"/>
              <a:pathLst>
                <a:path h="2916554">
                  <a:moveTo>
                    <a:pt x="0" y="291644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9268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0271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26457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56652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0848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760308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9679" y="387184"/>
            <a:ext cx="3995420" cy="149194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Heuristic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heuristic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functions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don’t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ignore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selecting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289553" marR="67943">
              <a:lnSpc>
                <a:spcPct val="1026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Intuition: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often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extra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used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to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guide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towards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heuristics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is</a:t>
            </a:r>
            <a:endParaRPr sz="1100">
              <a:latin typeface="Arial"/>
              <a:cs typeface="Arial"/>
            </a:endParaRPr>
          </a:p>
          <a:p>
            <a:pPr marL="566406" marR="5080"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estimates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how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close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i="1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goal </a:t>
            </a:r>
            <a:r>
              <a:rPr sz="1000" dirty="0">
                <a:latin typeface="Arial"/>
                <a:cs typeface="Arial"/>
              </a:rPr>
              <a:t>designed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particular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Ex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Manhattan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distance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Euclidean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distance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10" dirty="0">
                <a:latin typeface="Arial"/>
                <a:cs typeface="Arial"/>
              </a:rPr>
              <a:t> pathing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4685" y="1970678"/>
            <a:ext cx="2783364" cy="126261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514646" y="3332973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173"/>
            <a:ext cx="4400550" cy="2879725"/>
            <a:chOff x="129196" y="448170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17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2998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5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5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04"/>
              <a:ext cx="50800" cy="27334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4242"/>
              <a:ext cx="4349750" cy="2602865"/>
            </a:xfrm>
            <a:custGeom>
              <a:avLst/>
              <a:gdLst/>
              <a:ahLst/>
              <a:cxnLst/>
              <a:rect l="l" t="t" r="r" b="b"/>
              <a:pathLst>
                <a:path w="4349750" h="2602865">
                  <a:moveTo>
                    <a:pt x="4349657" y="0"/>
                  </a:moveTo>
                  <a:lnTo>
                    <a:pt x="0" y="0"/>
                  </a:lnTo>
                  <a:lnTo>
                    <a:pt x="0" y="2551608"/>
                  </a:lnTo>
                  <a:lnTo>
                    <a:pt x="4008" y="2571332"/>
                  </a:lnTo>
                  <a:lnTo>
                    <a:pt x="14922" y="2587485"/>
                  </a:lnTo>
                  <a:lnTo>
                    <a:pt x="31075" y="2598400"/>
                  </a:lnTo>
                  <a:lnTo>
                    <a:pt x="50800" y="2602408"/>
                  </a:lnTo>
                  <a:lnTo>
                    <a:pt x="4298856" y="2602408"/>
                  </a:lnTo>
                  <a:lnTo>
                    <a:pt x="4318581" y="2598400"/>
                  </a:lnTo>
                  <a:lnTo>
                    <a:pt x="4334734" y="2587485"/>
                  </a:lnTo>
                  <a:lnTo>
                    <a:pt x="4345648" y="2571332"/>
                  </a:lnTo>
                  <a:lnTo>
                    <a:pt x="4349657" y="25516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47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4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7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0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2134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6038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217866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2153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7336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84821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92121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343950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95778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647607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22460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30145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166364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978" y="389874"/>
            <a:ext cx="4221480" cy="288957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informed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297808">
              <a:lnSpc>
                <a:spcPts val="1200"/>
              </a:lnSpc>
              <a:spcBef>
                <a:spcPts val="500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expansion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evaluation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79106" marR="88898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represent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appears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best </a:t>
            </a:r>
            <a:r>
              <a:rPr sz="1000" dirty="0">
                <a:latin typeface="Arial"/>
                <a:cs typeface="Arial"/>
              </a:rPr>
              <a:t>implemented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like</a:t>
            </a:r>
            <a:r>
              <a:rPr sz="1000" spc="-10" dirty="0">
                <a:latin typeface="Arial"/>
                <a:cs typeface="Arial"/>
              </a:rPr>
              <a:t> uniform-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instead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spc="-50" dirty="0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  <a:p>
            <a:pPr marL="306062">
              <a:lnSpc>
                <a:spcPts val="119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priority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sorted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decreasing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n</a:t>
            </a:r>
            <a:r>
              <a:rPr sz="1000" spc="-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579106" marR="1103603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both tree-based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 </a:t>
            </a:r>
            <a:r>
              <a:rPr sz="1000" spc="-10" dirty="0">
                <a:latin typeface="Arial"/>
                <a:cs typeface="Arial"/>
              </a:rPr>
              <a:t>graph-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versions </a:t>
            </a:r>
            <a:r>
              <a:rPr sz="1000" dirty="0">
                <a:latin typeface="Arial"/>
                <a:cs typeface="Arial"/>
              </a:rPr>
              <a:t>most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often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includes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h(n)</a:t>
            </a:r>
            <a:endParaRPr sz="1000">
              <a:latin typeface="Arial"/>
              <a:cs typeface="Arial"/>
            </a:endParaRPr>
          </a:p>
          <a:p>
            <a:pPr marL="302252" marR="216530">
              <a:lnSpc>
                <a:spcPts val="1200"/>
              </a:lnSpc>
              <a:spcBef>
                <a:spcPts val="29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function</a:t>
            </a:r>
            <a:r>
              <a:rPr sz="11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F8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7C7F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F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F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7C7F8"/>
                </a:solidFill>
                <a:latin typeface="Tahoma"/>
                <a:cs typeface="Tahoma"/>
              </a:rPr>
              <a:t> </a:t>
            </a:r>
            <a:r>
              <a:rPr sz="1100" i="1" spc="-175" dirty="0">
                <a:solidFill>
                  <a:srgbClr val="C7C7F8"/>
                </a:solidFill>
                <a:latin typeface="Meiryo UI"/>
                <a:cs typeface="Meiryo UI"/>
              </a:rPr>
              <a:t>∈</a:t>
            </a:r>
            <a:r>
              <a:rPr sz="1100" i="1" spc="-75" dirty="0">
                <a:solidFill>
                  <a:srgbClr val="C7C7F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</a:t>
            </a:r>
            <a:r>
              <a:rPr sz="1200" baseline="27777" dirty="0">
                <a:solidFill>
                  <a:srgbClr val="C7C7F8"/>
                </a:solidFill>
                <a:latin typeface="Verdana"/>
                <a:cs typeface="Verdana"/>
              </a:rPr>
              <a:t>+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estimated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cheapest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at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5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7C7D2"/>
                </a:solidFill>
                <a:latin typeface="Meiryo UI"/>
                <a:cs typeface="Meiryo UI"/>
              </a:rPr>
              <a:t>≥</a:t>
            </a:r>
            <a:r>
              <a:rPr sz="1000" i="1" spc="-5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0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C7D2"/>
                </a:solidFill>
                <a:latin typeface="Meiryo UI"/>
                <a:cs typeface="Meiryo UI"/>
              </a:rPr>
              <a:t>∀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579106" marR="158682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 G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goal,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then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-3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0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implements</a:t>
            </a:r>
            <a:r>
              <a:rPr sz="10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extra</a:t>
            </a:r>
            <a:r>
              <a:rPr sz="10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domain</a:t>
            </a:r>
            <a:r>
              <a:rPr sz="10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depends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state,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independent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paths)</a:t>
            </a:r>
            <a:endParaRPr sz="1000">
              <a:latin typeface="Arial"/>
              <a:cs typeface="Arial"/>
            </a:endParaRPr>
          </a:p>
          <a:p>
            <a:pPr marL="579106" marR="2803455" indent="-277488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strategies: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Greedy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search </a:t>
            </a:r>
            <a:r>
              <a:rPr sz="1000" i="1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F8"/>
                </a:solidFill>
                <a:latin typeface="Meiryo UI"/>
                <a:cs typeface="Meiryo UI"/>
              </a:rPr>
              <a:t>∗</a:t>
            </a:r>
            <a:r>
              <a:rPr sz="1050" i="1" spc="75" baseline="27777" dirty="0">
                <a:solidFill>
                  <a:srgbClr val="C7C7F8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173"/>
            <a:ext cx="4400550" cy="2879725"/>
            <a:chOff x="129196" y="448170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17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2998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5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5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04"/>
              <a:ext cx="50800" cy="27334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4242"/>
              <a:ext cx="4349750" cy="2602865"/>
            </a:xfrm>
            <a:custGeom>
              <a:avLst/>
              <a:gdLst/>
              <a:ahLst/>
              <a:cxnLst/>
              <a:rect l="l" t="t" r="r" b="b"/>
              <a:pathLst>
                <a:path w="4349750" h="2602865">
                  <a:moveTo>
                    <a:pt x="4349657" y="0"/>
                  </a:moveTo>
                  <a:lnTo>
                    <a:pt x="0" y="0"/>
                  </a:lnTo>
                  <a:lnTo>
                    <a:pt x="0" y="2551608"/>
                  </a:lnTo>
                  <a:lnTo>
                    <a:pt x="4008" y="2571332"/>
                  </a:lnTo>
                  <a:lnTo>
                    <a:pt x="14922" y="2587485"/>
                  </a:lnTo>
                  <a:lnTo>
                    <a:pt x="31075" y="2598400"/>
                  </a:lnTo>
                  <a:lnTo>
                    <a:pt x="50800" y="2602408"/>
                  </a:lnTo>
                  <a:lnTo>
                    <a:pt x="4298856" y="2602408"/>
                  </a:lnTo>
                  <a:lnTo>
                    <a:pt x="4318581" y="2598400"/>
                  </a:lnTo>
                  <a:lnTo>
                    <a:pt x="4334734" y="2587485"/>
                  </a:lnTo>
                  <a:lnTo>
                    <a:pt x="4345648" y="2571332"/>
                  </a:lnTo>
                  <a:lnTo>
                    <a:pt x="4349657" y="25516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47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4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7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0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2134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6038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217866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2153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7336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84821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92121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343950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95778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647607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22460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30145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166364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978" y="389874"/>
            <a:ext cx="4221480" cy="288957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informed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297808">
              <a:lnSpc>
                <a:spcPts val="1200"/>
              </a:lnSpc>
              <a:spcBef>
                <a:spcPts val="500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expansion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evaluation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79106" marR="88898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represent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appears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best </a:t>
            </a:r>
            <a:r>
              <a:rPr sz="1000" dirty="0">
                <a:latin typeface="Arial"/>
                <a:cs typeface="Arial"/>
              </a:rPr>
              <a:t>implemented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like</a:t>
            </a:r>
            <a:r>
              <a:rPr sz="1000" spc="-10" dirty="0">
                <a:latin typeface="Arial"/>
                <a:cs typeface="Arial"/>
              </a:rPr>
              <a:t> uniform-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instead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spc="-50" dirty="0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  <a:p>
            <a:pPr marL="306062">
              <a:lnSpc>
                <a:spcPts val="119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priority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sorted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decreasing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n</a:t>
            </a:r>
            <a:r>
              <a:rPr sz="1000" spc="-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579106" marR="1103603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both tree-based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 </a:t>
            </a:r>
            <a:r>
              <a:rPr sz="1000" spc="-10" dirty="0">
                <a:latin typeface="Arial"/>
                <a:cs typeface="Arial"/>
              </a:rPr>
              <a:t>graph-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versions </a:t>
            </a:r>
            <a:r>
              <a:rPr sz="1000" dirty="0">
                <a:latin typeface="Arial"/>
                <a:cs typeface="Arial"/>
              </a:rPr>
              <a:t>most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often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includes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h(n)</a:t>
            </a:r>
            <a:endParaRPr sz="1000">
              <a:latin typeface="Arial"/>
              <a:cs typeface="Arial"/>
            </a:endParaRPr>
          </a:p>
          <a:p>
            <a:pPr marL="302252" marR="216530">
              <a:lnSpc>
                <a:spcPts val="1200"/>
              </a:lnSpc>
              <a:spcBef>
                <a:spcPts val="29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i="1" spc="-175" dirty="0">
                <a:solidFill>
                  <a:srgbClr val="0000FF"/>
                </a:solidFill>
                <a:latin typeface="Meiryo UI"/>
                <a:cs typeface="Meiryo UI"/>
              </a:rPr>
              <a:t>∈</a:t>
            </a:r>
            <a:r>
              <a:rPr sz="1100" i="1" spc="-7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cheapest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55"/>
              </a:spcBef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≥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0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i="1" spc="-25" dirty="0">
                <a:latin typeface="Meiryo UI"/>
                <a:cs typeface="Meiryo UI"/>
              </a:rPr>
              <a:t>∀</a:t>
            </a:r>
            <a:r>
              <a:rPr sz="1000" i="1" spc="-25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579106" marR="158682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 G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goal,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Arial"/>
                <a:cs typeface="Arial"/>
              </a:rPr>
              <a:t>0 </a:t>
            </a:r>
            <a:r>
              <a:rPr sz="1000" dirty="0">
                <a:latin typeface="Arial"/>
                <a:cs typeface="Arial"/>
              </a:rPr>
              <a:t>implements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extra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domain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depends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state,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independent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0" dirty="0">
                <a:latin typeface="Arial"/>
                <a:cs typeface="Arial"/>
              </a:rPr>
              <a:t> paths)</a:t>
            </a:r>
            <a:endParaRPr sz="1000">
              <a:latin typeface="Arial"/>
              <a:cs typeface="Arial"/>
            </a:endParaRPr>
          </a:p>
          <a:p>
            <a:pPr marL="579106" marR="2803455" indent="-277488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strategies: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Greedy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search </a:t>
            </a:r>
            <a:r>
              <a:rPr sz="1000" i="1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F8"/>
                </a:solidFill>
                <a:latin typeface="Meiryo UI"/>
                <a:cs typeface="Meiryo UI"/>
              </a:rPr>
              <a:t>∗</a:t>
            </a:r>
            <a:r>
              <a:rPr sz="1050" i="1" spc="75" baseline="27777" dirty="0">
                <a:solidFill>
                  <a:srgbClr val="C7C7F8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68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48173"/>
            <a:ext cx="4400550" cy="2879725"/>
            <a:chOff x="129196" y="448170"/>
            <a:chExt cx="4400550" cy="2879725"/>
          </a:xfrm>
        </p:grpSpPr>
        <p:sp>
          <p:nvSpPr>
            <p:cNvPr id="4" name="object 4"/>
            <p:cNvSpPr/>
            <p:nvPr/>
          </p:nvSpPr>
          <p:spPr>
            <a:xfrm>
              <a:off x="129196" y="44817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2998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2585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1315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92404"/>
              <a:ext cx="50800" cy="27334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74242"/>
              <a:ext cx="4349750" cy="2602865"/>
            </a:xfrm>
            <a:custGeom>
              <a:avLst/>
              <a:gdLst/>
              <a:ahLst/>
              <a:cxnLst/>
              <a:rect l="l" t="t" r="r" b="b"/>
              <a:pathLst>
                <a:path w="4349750" h="2602865">
                  <a:moveTo>
                    <a:pt x="4349657" y="0"/>
                  </a:moveTo>
                  <a:lnTo>
                    <a:pt x="0" y="0"/>
                  </a:lnTo>
                  <a:lnTo>
                    <a:pt x="0" y="2551608"/>
                  </a:lnTo>
                  <a:lnTo>
                    <a:pt x="4008" y="2571332"/>
                  </a:lnTo>
                  <a:lnTo>
                    <a:pt x="14922" y="2587485"/>
                  </a:lnTo>
                  <a:lnTo>
                    <a:pt x="31075" y="2598400"/>
                  </a:lnTo>
                  <a:lnTo>
                    <a:pt x="50800" y="2602408"/>
                  </a:lnTo>
                  <a:lnTo>
                    <a:pt x="4298856" y="2602408"/>
                  </a:lnTo>
                  <a:lnTo>
                    <a:pt x="4318581" y="2598400"/>
                  </a:lnTo>
                  <a:lnTo>
                    <a:pt x="4334734" y="2587485"/>
                  </a:lnTo>
                  <a:lnTo>
                    <a:pt x="4345648" y="2571332"/>
                  </a:lnTo>
                  <a:lnTo>
                    <a:pt x="4349657" y="25516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30478"/>
              <a:ext cx="0" cy="2714625"/>
            </a:xfrm>
            <a:custGeom>
              <a:avLst/>
              <a:gdLst/>
              <a:ahLst/>
              <a:cxnLst/>
              <a:rect l="l" t="t" r="r" b="b"/>
              <a:pathLst>
                <a:path h="2714625">
                  <a:moveTo>
                    <a:pt x="0" y="27144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177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050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9237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22134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66038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217866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521536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67336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848218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192121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343950"/>
              <a:ext cx="61874" cy="618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95778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647607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822460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30145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034" y="3166364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6978" y="389874"/>
            <a:ext cx="4221480" cy="288957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General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approach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informed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02252" marR="297808">
              <a:lnSpc>
                <a:spcPts val="1200"/>
              </a:lnSpc>
              <a:spcBef>
                <a:spcPts val="500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first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expansion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evaluation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79106" marR="88898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represent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choose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appears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best </a:t>
            </a:r>
            <a:r>
              <a:rPr sz="1000" dirty="0">
                <a:latin typeface="Arial"/>
                <a:cs typeface="Arial"/>
              </a:rPr>
              <a:t>implemented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like</a:t>
            </a:r>
            <a:r>
              <a:rPr sz="1000" spc="-10" dirty="0">
                <a:latin typeface="Arial"/>
                <a:cs typeface="Arial"/>
              </a:rPr>
              <a:t> uniform-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search,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instead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spc="-50" dirty="0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  <a:p>
            <a:pPr marL="306062">
              <a:lnSpc>
                <a:spcPts val="119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priority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sorted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decreasing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order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n</a:t>
            </a:r>
            <a:r>
              <a:rPr sz="1000" spc="-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579106" marR="1103603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both tree-based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 </a:t>
            </a:r>
            <a:r>
              <a:rPr sz="1000" spc="-10" dirty="0">
                <a:latin typeface="Arial"/>
                <a:cs typeface="Arial"/>
              </a:rPr>
              <a:t>graph-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versions </a:t>
            </a:r>
            <a:r>
              <a:rPr sz="1000" dirty="0">
                <a:latin typeface="Arial"/>
                <a:cs typeface="Arial"/>
              </a:rPr>
              <a:t>most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often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includes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h(n)</a:t>
            </a:r>
            <a:endParaRPr sz="1000">
              <a:latin typeface="Arial"/>
              <a:cs typeface="Arial"/>
            </a:endParaRPr>
          </a:p>
          <a:p>
            <a:pPr marL="302252" marR="216530">
              <a:lnSpc>
                <a:spcPts val="1200"/>
              </a:lnSpc>
              <a:spcBef>
                <a:spcPts val="29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i="1" spc="-175" dirty="0">
                <a:solidFill>
                  <a:srgbClr val="0000FF"/>
                </a:solidFill>
                <a:latin typeface="Meiryo UI"/>
                <a:cs typeface="Meiryo UI"/>
              </a:rPr>
              <a:t>∈</a:t>
            </a:r>
            <a:r>
              <a:rPr sz="1100" i="1" spc="-7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cheapest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79106">
              <a:lnSpc>
                <a:spcPts val="1200"/>
              </a:lnSpc>
              <a:spcBef>
                <a:spcPts val="155"/>
              </a:spcBef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≥</a:t>
            </a:r>
            <a:r>
              <a:rPr sz="1000" i="1" spc="-55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0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i="1" spc="-25" dirty="0">
                <a:latin typeface="Meiryo UI"/>
                <a:cs typeface="Meiryo UI"/>
              </a:rPr>
              <a:t>∀</a:t>
            </a:r>
            <a:r>
              <a:rPr sz="1000" i="1" spc="-25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579106" marR="158682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 G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goal,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Arial"/>
                <a:cs typeface="Arial"/>
              </a:rPr>
              <a:t>0 </a:t>
            </a:r>
            <a:r>
              <a:rPr sz="1000" dirty="0">
                <a:latin typeface="Arial"/>
                <a:cs typeface="Arial"/>
              </a:rPr>
              <a:t>implements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extra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domain</a:t>
            </a:r>
            <a:r>
              <a:rPr sz="10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knowledge</a:t>
            </a:r>
            <a:endParaRPr sz="1000">
              <a:latin typeface="Arial"/>
              <a:cs typeface="Arial"/>
            </a:endParaRPr>
          </a:p>
          <a:p>
            <a:pPr marL="579106">
              <a:lnSpc>
                <a:spcPts val="115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depends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only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state,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independent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0" dirty="0">
                <a:latin typeface="Arial"/>
                <a:cs typeface="Arial"/>
              </a:rPr>
              <a:t> paths)</a:t>
            </a:r>
            <a:endParaRPr sz="1000">
              <a:latin typeface="Arial"/>
              <a:cs typeface="Arial"/>
            </a:endParaRPr>
          </a:p>
          <a:p>
            <a:pPr marL="579106" marR="2803455" indent="-277488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Main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strategies: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Greedy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 </a:t>
            </a:r>
            <a:r>
              <a:rPr sz="1000" i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050" i="1" spc="75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1235"/>
            <a:ext cx="4400550" cy="1906270"/>
            <a:chOff x="129196" y="841234"/>
            <a:chExt cx="4400550" cy="1906270"/>
          </a:xfrm>
        </p:grpSpPr>
        <p:sp>
          <p:nvSpPr>
            <p:cNvPr id="4" name="object 4"/>
            <p:cNvSpPr/>
            <p:nvPr/>
          </p:nvSpPr>
          <p:spPr>
            <a:xfrm>
              <a:off x="129196" y="841234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967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4548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3278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5469"/>
              <a:ext cx="50800" cy="1760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3947"/>
              <a:ext cx="4349750" cy="1642745"/>
            </a:xfrm>
            <a:custGeom>
              <a:avLst/>
              <a:gdLst/>
              <a:ahLst/>
              <a:cxnLst/>
              <a:rect l="l" t="t" r="r" b="b"/>
              <a:pathLst>
                <a:path w="4349750" h="1642745">
                  <a:moveTo>
                    <a:pt x="4349657" y="0"/>
                  </a:moveTo>
                  <a:lnTo>
                    <a:pt x="0" y="0"/>
                  </a:lnTo>
                  <a:lnTo>
                    <a:pt x="0" y="1591538"/>
                  </a:lnTo>
                  <a:lnTo>
                    <a:pt x="4008" y="1611263"/>
                  </a:lnTo>
                  <a:lnTo>
                    <a:pt x="14922" y="1627416"/>
                  </a:lnTo>
                  <a:lnTo>
                    <a:pt x="31075" y="1638330"/>
                  </a:lnTo>
                  <a:lnTo>
                    <a:pt x="50800" y="1642338"/>
                  </a:lnTo>
                  <a:lnTo>
                    <a:pt x="4298856" y="1642338"/>
                  </a:lnTo>
                  <a:lnTo>
                    <a:pt x="4318581" y="1638330"/>
                  </a:lnTo>
                  <a:lnTo>
                    <a:pt x="4334734" y="1627416"/>
                  </a:lnTo>
                  <a:lnTo>
                    <a:pt x="4345648" y="1611263"/>
                  </a:lnTo>
                  <a:lnTo>
                    <a:pt x="4349657" y="15915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3554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740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0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8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5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182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390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57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2058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5958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69616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5486983" cy="1864112"/>
          </a:xfrm>
          <a:prstGeom prst="rect">
            <a:avLst/>
          </a:prstGeom>
        </p:spPr>
        <p:txBody>
          <a:bodyPr vert="horz" wrap="square" lIns="0" tIns="184416" rIns="0" bIns="0" rtlCol="0">
            <a:spAutoFit/>
          </a:bodyPr>
          <a:lstStyle/>
          <a:p>
            <a:pPr marL="25400">
              <a:spcBef>
                <a:spcPts val="380"/>
              </a:spcBef>
            </a:pPr>
            <a:r>
              <a:rPr dirty="0">
                <a:solidFill>
                  <a:srgbClr val="3333B2"/>
                </a:solidFill>
              </a:rPr>
              <a:t>Notes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about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search</a:t>
            </a:r>
          </a:p>
          <a:p>
            <a:pPr marL="302252">
              <a:spcBef>
                <a:spcPts val="280"/>
              </a:spcBef>
            </a:pPr>
            <a:r>
              <a:rPr dirty="0"/>
              <a:t>Search</a:t>
            </a:r>
            <a:r>
              <a:rPr spc="-45" dirty="0"/>
              <a:t> </a:t>
            </a:r>
            <a:r>
              <a:rPr dirty="0"/>
              <a:t>happens</a:t>
            </a:r>
            <a:r>
              <a:rPr spc="-45" dirty="0"/>
              <a:t> </a:t>
            </a:r>
            <a:r>
              <a:rPr dirty="0">
                <a:solidFill>
                  <a:srgbClr val="C92626"/>
                </a:solidFill>
              </a:rPr>
              <a:t>inside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4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agent</a:t>
            </a:r>
          </a:p>
          <a:p>
            <a:pPr marL="579106" marR="1469988">
              <a:spcBef>
                <a:spcPts val="175"/>
              </a:spcBef>
            </a:pP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>
                <a:solidFill>
                  <a:srgbClr val="0000FF"/>
                </a:solidFill>
              </a:rPr>
              <a:t>planning</a:t>
            </a:r>
            <a:r>
              <a:rPr sz="1000" spc="-10" dirty="0">
                <a:solidFill>
                  <a:srgbClr val="0000FF"/>
                </a:solidFill>
              </a:rPr>
              <a:t> </a:t>
            </a:r>
            <a:r>
              <a:rPr sz="1000" dirty="0"/>
              <a:t>stage</a:t>
            </a:r>
            <a:r>
              <a:rPr sz="1000" spc="-15" dirty="0"/>
              <a:t> </a:t>
            </a:r>
            <a:r>
              <a:rPr sz="1000" dirty="0"/>
              <a:t>before</a:t>
            </a:r>
            <a:r>
              <a:rPr sz="1000" spc="-10" dirty="0"/>
              <a:t> acting </a:t>
            </a:r>
            <a:r>
              <a:rPr sz="1000" dirty="0"/>
              <a:t>different</a:t>
            </a:r>
            <a:r>
              <a:rPr sz="1000" spc="-15" dirty="0"/>
              <a:t> </a:t>
            </a:r>
            <a:r>
              <a:rPr sz="1000" dirty="0"/>
              <a:t>from</a:t>
            </a:r>
            <a:r>
              <a:rPr sz="1000" spc="-15" dirty="0"/>
              <a:t> </a:t>
            </a:r>
            <a:r>
              <a:rPr sz="1000" dirty="0">
                <a:solidFill>
                  <a:srgbClr val="C92626"/>
                </a:solidFill>
              </a:rPr>
              <a:t>searching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in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the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20" dirty="0">
                <a:solidFill>
                  <a:srgbClr val="C92626"/>
                </a:solidFill>
              </a:rPr>
              <a:t>world</a:t>
            </a:r>
            <a:endParaRPr sz="1000"/>
          </a:p>
          <a:p>
            <a:pPr marL="302252" marR="260344">
              <a:lnSpc>
                <a:spcPts val="1200"/>
              </a:lnSpc>
              <a:spcBef>
                <a:spcPts val="330"/>
              </a:spcBef>
            </a:pPr>
            <a:r>
              <a:rPr dirty="0">
                <a:solidFill>
                  <a:srgbClr val="C7C7D2"/>
                </a:solidFill>
              </a:rPr>
              <a:t>An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agent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is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given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a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description</a:t>
            </a:r>
            <a:r>
              <a:rPr spc="-2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what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to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achieve</a:t>
            </a:r>
            <a:r>
              <a:rPr spc="-10" dirty="0">
                <a:solidFill>
                  <a:srgbClr val="C7C7D2"/>
                </a:solidFill>
              </a:rPr>
              <a:t>,</a:t>
            </a:r>
            <a:r>
              <a:rPr spc="-3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not</a:t>
            </a:r>
            <a:r>
              <a:rPr spc="-25" dirty="0">
                <a:solidFill>
                  <a:srgbClr val="C7C7D2"/>
                </a:solidFill>
              </a:rPr>
              <a:t> an </a:t>
            </a:r>
            <a:r>
              <a:rPr dirty="0">
                <a:solidFill>
                  <a:srgbClr val="E5CDD7"/>
                </a:solidFill>
              </a:rPr>
              <a:t>algorithm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to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solve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25" dirty="0">
                <a:solidFill>
                  <a:srgbClr val="E5CDD7"/>
                </a:solidFill>
              </a:rPr>
              <a:t>it</a:t>
            </a:r>
          </a:p>
          <a:p>
            <a:pPr marL="306062">
              <a:spcBef>
                <a:spcPts val="150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</a:rPr>
              <a:t>the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only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possibility</a:t>
            </a:r>
            <a:r>
              <a:rPr sz="1000" spc="-2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is</a:t>
            </a:r>
            <a:r>
              <a:rPr sz="1000" spc="-3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to</a:t>
            </a:r>
            <a:r>
              <a:rPr sz="1000" spc="-2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search</a:t>
            </a:r>
            <a:r>
              <a:rPr sz="1000" spc="-30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for</a:t>
            </a:r>
            <a:r>
              <a:rPr sz="1000" spc="-25" dirty="0">
                <a:solidFill>
                  <a:srgbClr val="E5CDD7"/>
                </a:solidFill>
              </a:rPr>
              <a:t> </a:t>
            </a:r>
            <a:r>
              <a:rPr sz="1000" dirty="0">
                <a:solidFill>
                  <a:srgbClr val="E5CDD7"/>
                </a:solidFill>
              </a:rPr>
              <a:t>a</a:t>
            </a:r>
            <a:r>
              <a:rPr sz="1000" spc="-30" dirty="0">
                <a:solidFill>
                  <a:srgbClr val="E5CDD7"/>
                </a:solidFill>
              </a:rPr>
              <a:t> </a:t>
            </a:r>
            <a:r>
              <a:rPr sz="1000" spc="-10" dirty="0">
                <a:solidFill>
                  <a:srgbClr val="E5CDD7"/>
                </a:solidFill>
              </a:rPr>
              <a:t>solution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355"/>
              </a:spcBef>
            </a:pPr>
            <a:r>
              <a:rPr spc="-10" dirty="0">
                <a:solidFill>
                  <a:srgbClr val="E5CDD7"/>
                </a:solidFill>
              </a:rPr>
              <a:t>Searching </a:t>
            </a:r>
            <a:r>
              <a:rPr dirty="0">
                <a:solidFill>
                  <a:srgbClr val="E5CDD7"/>
                </a:solidFill>
              </a:rPr>
              <a:t>can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10" dirty="0">
                <a:solidFill>
                  <a:srgbClr val="E5CDD7"/>
                </a:solidFill>
              </a:rPr>
              <a:t> computationally </a:t>
            </a:r>
            <a:r>
              <a:rPr dirty="0">
                <a:solidFill>
                  <a:srgbClr val="E5CDD7"/>
                </a:solidFill>
              </a:rPr>
              <a:t>very</a:t>
            </a:r>
            <a:r>
              <a:rPr spc="-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demanding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(NP-hard)</a:t>
            </a:r>
          </a:p>
          <a:p>
            <a:pPr marL="302252" marR="283838">
              <a:lnSpc>
                <a:spcPct val="102600"/>
              </a:lnSpc>
              <a:spcBef>
                <a:spcPts val="295"/>
              </a:spcBef>
            </a:pPr>
            <a:r>
              <a:rPr dirty="0">
                <a:solidFill>
                  <a:srgbClr val="E5CDD7"/>
                </a:solidFill>
              </a:rPr>
              <a:t>Can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driven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with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benefits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problem </a:t>
            </a:r>
            <a:r>
              <a:rPr dirty="0">
                <a:solidFill>
                  <a:srgbClr val="E5CDD7"/>
                </a:solidFill>
              </a:rPr>
              <a:t>(heuristic </a:t>
            </a:r>
            <a:r>
              <a:rPr spc="-10" dirty="0">
                <a:solidFill>
                  <a:srgbClr val="E5CDD7"/>
                </a:solidFill>
              </a:rPr>
              <a:t>knowledge)</a:t>
            </a:r>
            <a:r>
              <a:rPr dirty="0">
                <a:solidFill>
                  <a:srgbClr val="E5CDD7"/>
                </a:solidFill>
              </a:rPr>
              <a:t> </a:t>
            </a: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F8"/>
                </a:solidFill>
              </a:rPr>
              <a:t>informed/heuristic</a:t>
            </a:r>
            <a:r>
              <a:rPr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search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235" dirty="0"/>
              <a:t> </a:t>
            </a:r>
            <a:r>
              <a:rPr dirty="0"/>
              <a:t>Straight-Line</a:t>
            </a:r>
            <a:r>
              <a:rPr spc="114" dirty="0"/>
              <a:t> </a:t>
            </a:r>
            <a:r>
              <a:rPr dirty="0"/>
              <a:t>Distance</a:t>
            </a:r>
            <a:r>
              <a:rPr spc="120" dirty="0"/>
              <a:t> </a:t>
            </a:r>
            <a:r>
              <a:rPr i="1" dirty="0">
                <a:latin typeface="Arial"/>
                <a:cs typeface="Arial"/>
              </a:rPr>
              <a:t>h</a:t>
            </a:r>
            <a:r>
              <a:rPr sz="1500" i="1" baseline="-13888" dirty="0"/>
              <a:t>SLD</a:t>
            </a:r>
            <a:r>
              <a:rPr sz="1500" i="1" spc="-254" baseline="-13888" dirty="0"/>
              <a:t> </a:t>
            </a:r>
            <a:r>
              <a:rPr spc="-25" dirty="0">
                <a:latin typeface="Tahoma"/>
                <a:cs typeface="Tahoma"/>
              </a:rPr>
              <a:t>(</a:t>
            </a:r>
            <a:r>
              <a:rPr i="1" spc="-25" dirty="0"/>
              <a:t>n</a:t>
            </a:r>
            <a:r>
              <a:rPr spc="-25" dirty="0">
                <a:latin typeface="Tahoma"/>
                <a:cs typeface="Tahoma"/>
              </a:rPr>
              <a:t>)</a:t>
            </a:r>
            <a:endParaRPr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80460"/>
              <a:ext cx="101600" cy="755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67760"/>
              <a:ext cx="4298856" cy="88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978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5"/>
              <a:ext cx="4349750" cy="2955290"/>
            </a:xfrm>
            <a:custGeom>
              <a:avLst/>
              <a:gdLst/>
              <a:ahLst/>
              <a:cxnLst/>
              <a:rect l="l" t="t" r="r" b="b"/>
              <a:pathLst>
                <a:path w="4349750" h="2955290">
                  <a:moveTo>
                    <a:pt x="4349657" y="0"/>
                  </a:moveTo>
                  <a:lnTo>
                    <a:pt x="0" y="0"/>
                  </a:lnTo>
                  <a:lnTo>
                    <a:pt x="0" y="2903975"/>
                  </a:lnTo>
                  <a:lnTo>
                    <a:pt x="4008" y="2923699"/>
                  </a:lnTo>
                  <a:lnTo>
                    <a:pt x="14922" y="2939852"/>
                  </a:lnTo>
                  <a:lnTo>
                    <a:pt x="31075" y="2950766"/>
                  </a:lnTo>
                  <a:lnTo>
                    <a:pt x="50800" y="2954775"/>
                  </a:lnTo>
                  <a:lnTo>
                    <a:pt x="4298856" y="2954775"/>
                  </a:lnTo>
                  <a:lnTo>
                    <a:pt x="4318581" y="2950766"/>
                  </a:lnTo>
                  <a:lnTo>
                    <a:pt x="4334734" y="2939852"/>
                  </a:lnTo>
                  <a:lnTo>
                    <a:pt x="4345648" y="2923699"/>
                  </a:lnTo>
                  <a:lnTo>
                    <a:pt x="4349657" y="290397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2"/>
              <a:ext cx="0" cy="2879090"/>
            </a:xfrm>
            <a:custGeom>
              <a:avLst/>
              <a:gdLst/>
              <a:ahLst/>
              <a:cxnLst/>
              <a:rect l="l" t="t" r="r" b="b"/>
              <a:pathLst>
                <a:path h="2879090">
                  <a:moveTo>
                    <a:pt x="0" y="28787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71144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63219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15047"/>
              <a:ext cx="61874" cy="618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21366" y="474155"/>
            <a:ext cx="3432810" cy="5392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810" dirty="0">
                <a:latin typeface="Tahoma"/>
                <a:cs typeface="Tahoma"/>
              </a:rPr>
              <a:t>=</a:t>
            </a:r>
            <a:r>
              <a:rPr sz="900" spc="-15" baseline="55555" dirty="0">
                <a:latin typeface="Arial"/>
                <a:cs typeface="Arial"/>
              </a:rPr>
              <a:t>def</a:t>
            </a:r>
            <a:r>
              <a:rPr sz="900" spc="202" baseline="5555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i="1" spc="-15" baseline="-13888" dirty="0">
                <a:latin typeface="Arial"/>
                <a:cs typeface="Arial"/>
              </a:rPr>
              <a:t>SLD</a:t>
            </a:r>
            <a:r>
              <a:rPr sz="1200" i="1" spc="-209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straight-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line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distance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heuristic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different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actual</a:t>
            </a:r>
            <a:r>
              <a:rPr sz="1000" spc="-10" dirty="0">
                <a:latin typeface="Arial"/>
                <a:cs typeface="Arial"/>
              </a:rPr>
              <a:t> minimum-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dinstance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cannot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computed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description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itself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4799" y="1102463"/>
            <a:ext cx="3823198" cy="228437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69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0" dirty="0"/>
              <a:t> </a:t>
            </a: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Strategy</a:t>
            </a:r>
            <a:r>
              <a:rPr spc="100" dirty="0"/>
              <a:t> </a:t>
            </a:r>
            <a:r>
              <a:rPr spc="-10" dirty="0"/>
              <a:t>(GBFS)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94574"/>
            <a:ext cx="4400550" cy="1272540"/>
            <a:chOff x="129196" y="1094574"/>
            <a:chExt cx="4400550" cy="1272540"/>
          </a:xfrm>
        </p:grpSpPr>
        <p:sp>
          <p:nvSpPr>
            <p:cNvPr id="4" name="object 4"/>
            <p:cNvSpPr/>
            <p:nvPr/>
          </p:nvSpPr>
          <p:spPr>
            <a:xfrm>
              <a:off x="129196" y="109457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7638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65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52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38808"/>
              <a:ext cx="50800" cy="1126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320657"/>
              <a:ext cx="4349750" cy="995680"/>
            </a:xfrm>
            <a:custGeom>
              <a:avLst/>
              <a:gdLst/>
              <a:ahLst/>
              <a:cxnLst/>
              <a:rect l="l" t="t" r="r" b="b"/>
              <a:pathLst>
                <a:path w="4349750" h="995680">
                  <a:moveTo>
                    <a:pt x="4349657" y="0"/>
                  </a:moveTo>
                  <a:lnTo>
                    <a:pt x="0" y="0"/>
                  </a:lnTo>
                  <a:lnTo>
                    <a:pt x="0" y="944819"/>
                  </a:lnTo>
                  <a:lnTo>
                    <a:pt x="4008" y="964544"/>
                  </a:lnTo>
                  <a:lnTo>
                    <a:pt x="14922" y="980696"/>
                  </a:lnTo>
                  <a:lnTo>
                    <a:pt x="31075" y="991611"/>
                  </a:lnTo>
                  <a:lnTo>
                    <a:pt x="50800" y="995619"/>
                  </a:lnTo>
                  <a:lnTo>
                    <a:pt x="4298856" y="995619"/>
                  </a:lnTo>
                  <a:lnTo>
                    <a:pt x="4318581" y="991611"/>
                  </a:lnTo>
                  <a:lnTo>
                    <a:pt x="4334734" y="980696"/>
                  </a:lnTo>
                  <a:lnTo>
                    <a:pt x="4345648" y="964544"/>
                  </a:lnTo>
                  <a:lnTo>
                    <a:pt x="4349657" y="94481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76893"/>
              <a:ext cx="0" cy="1108075"/>
            </a:xfrm>
            <a:custGeom>
              <a:avLst/>
              <a:gdLst/>
              <a:ahLst/>
              <a:cxnLst/>
              <a:rect l="l" t="t" r="r" b="b"/>
              <a:pathLst>
                <a:path h="1108075">
                  <a:moveTo>
                    <a:pt x="0" y="11076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641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514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387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6853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7452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161679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979" y="1036269"/>
            <a:ext cx="4249420" cy="12489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Search)</a:t>
            </a:r>
            <a:endParaRPr sz="1100">
              <a:latin typeface="Arial"/>
              <a:cs typeface="Arial"/>
            </a:endParaRPr>
          </a:p>
          <a:p>
            <a:pPr marL="302252" marR="203195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i="1" spc="-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closest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goal,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2252">
              <a:spcBef>
                <a:spcPts val="52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spc="-81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C7C7D2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60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expands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node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that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appears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closest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goal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both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tree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versions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0" dirty="0"/>
              <a:t> </a:t>
            </a: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Strategy</a:t>
            </a:r>
            <a:r>
              <a:rPr spc="100" dirty="0"/>
              <a:t> </a:t>
            </a:r>
            <a:r>
              <a:rPr spc="-10" dirty="0"/>
              <a:t>(GBFS)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94574"/>
            <a:ext cx="4400550" cy="1272540"/>
            <a:chOff x="129196" y="1094574"/>
            <a:chExt cx="4400550" cy="1272540"/>
          </a:xfrm>
        </p:grpSpPr>
        <p:sp>
          <p:nvSpPr>
            <p:cNvPr id="4" name="object 4"/>
            <p:cNvSpPr/>
            <p:nvPr/>
          </p:nvSpPr>
          <p:spPr>
            <a:xfrm>
              <a:off x="129196" y="109457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7638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65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52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38808"/>
              <a:ext cx="50800" cy="1126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320657"/>
              <a:ext cx="4349750" cy="995680"/>
            </a:xfrm>
            <a:custGeom>
              <a:avLst/>
              <a:gdLst/>
              <a:ahLst/>
              <a:cxnLst/>
              <a:rect l="l" t="t" r="r" b="b"/>
              <a:pathLst>
                <a:path w="4349750" h="995680">
                  <a:moveTo>
                    <a:pt x="4349657" y="0"/>
                  </a:moveTo>
                  <a:lnTo>
                    <a:pt x="0" y="0"/>
                  </a:lnTo>
                  <a:lnTo>
                    <a:pt x="0" y="944819"/>
                  </a:lnTo>
                  <a:lnTo>
                    <a:pt x="4008" y="964544"/>
                  </a:lnTo>
                  <a:lnTo>
                    <a:pt x="14922" y="980696"/>
                  </a:lnTo>
                  <a:lnTo>
                    <a:pt x="31075" y="991611"/>
                  </a:lnTo>
                  <a:lnTo>
                    <a:pt x="50800" y="995619"/>
                  </a:lnTo>
                  <a:lnTo>
                    <a:pt x="4298856" y="995619"/>
                  </a:lnTo>
                  <a:lnTo>
                    <a:pt x="4318581" y="991611"/>
                  </a:lnTo>
                  <a:lnTo>
                    <a:pt x="4334734" y="980696"/>
                  </a:lnTo>
                  <a:lnTo>
                    <a:pt x="4345648" y="964544"/>
                  </a:lnTo>
                  <a:lnTo>
                    <a:pt x="4349657" y="94481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76893"/>
              <a:ext cx="0" cy="1108075"/>
            </a:xfrm>
            <a:custGeom>
              <a:avLst/>
              <a:gdLst/>
              <a:ahLst/>
              <a:cxnLst/>
              <a:rect l="l" t="t" r="r" b="b"/>
              <a:pathLst>
                <a:path h="1108075">
                  <a:moveTo>
                    <a:pt x="0" y="11076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641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514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387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6853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7452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161679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979" y="1036269"/>
            <a:ext cx="4249420" cy="12489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Search)</a:t>
            </a:r>
            <a:endParaRPr sz="1100">
              <a:latin typeface="Arial"/>
              <a:cs typeface="Arial"/>
            </a:endParaRPr>
          </a:p>
          <a:p>
            <a:pPr marL="302252" marR="203195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closest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2252">
              <a:spcBef>
                <a:spcPts val="52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spc="-81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C7C7D2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60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expands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node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that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appears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closest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goal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both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tree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versions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0" dirty="0"/>
              <a:t> </a:t>
            </a: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Strategy</a:t>
            </a:r>
            <a:r>
              <a:rPr spc="100" dirty="0"/>
              <a:t> </a:t>
            </a:r>
            <a:r>
              <a:rPr spc="-10" dirty="0"/>
              <a:t>(GBFS)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94574"/>
            <a:ext cx="4400550" cy="1272540"/>
            <a:chOff x="129196" y="1094574"/>
            <a:chExt cx="4400550" cy="1272540"/>
          </a:xfrm>
        </p:grpSpPr>
        <p:sp>
          <p:nvSpPr>
            <p:cNvPr id="4" name="object 4"/>
            <p:cNvSpPr/>
            <p:nvPr/>
          </p:nvSpPr>
          <p:spPr>
            <a:xfrm>
              <a:off x="129196" y="109457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7638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65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52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38808"/>
              <a:ext cx="50800" cy="1126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320657"/>
              <a:ext cx="4349750" cy="995680"/>
            </a:xfrm>
            <a:custGeom>
              <a:avLst/>
              <a:gdLst/>
              <a:ahLst/>
              <a:cxnLst/>
              <a:rect l="l" t="t" r="r" b="b"/>
              <a:pathLst>
                <a:path w="4349750" h="995680">
                  <a:moveTo>
                    <a:pt x="4349657" y="0"/>
                  </a:moveTo>
                  <a:lnTo>
                    <a:pt x="0" y="0"/>
                  </a:lnTo>
                  <a:lnTo>
                    <a:pt x="0" y="944819"/>
                  </a:lnTo>
                  <a:lnTo>
                    <a:pt x="4008" y="964544"/>
                  </a:lnTo>
                  <a:lnTo>
                    <a:pt x="14922" y="980696"/>
                  </a:lnTo>
                  <a:lnTo>
                    <a:pt x="31075" y="991611"/>
                  </a:lnTo>
                  <a:lnTo>
                    <a:pt x="50800" y="995619"/>
                  </a:lnTo>
                  <a:lnTo>
                    <a:pt x="4298856" y="995619"/>
                  </a:lnTo>
                  <a:lnTo>
                    <a:pt x="4318581" y="991611"/>
                  </a:lnTo>
                  <a:lnTo>
                    <a:pt x="4334734" y="980696"/>
                  </a:lnTo>
                  <a:lnTo>
                    <a:pt x="4345648" y="964544"/>
                  </a:lnTo>
                  <a:lnTo>
                    <a:pt x="4349657" y="94481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76893"/>
              <a:ext cx="0" cy="1108075"/>
            </a:xfrm>
            <a:custGeom>
              <a:avLst/>
              <a:gdLst/>
              <a:ahLst/>
              <a:cxnLst/>
              <a:rect l="l" t="t" r="r" b="b"/>
              <a:pathLst>
                <a:path h="1108075">
                  <a:moveTo>
                    <a:pt x="0" y="11076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641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514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387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6853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7452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161679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979" y="1036269"/>
            <a:ext cx="4249420" cy="12489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Search)</a:t>
            </a:r>
            <a:endParaRPr sz="1100">
              <a:latin typeface="Arial"/>
              <a:cs typeface="Arial"/>
            </a:endParaRPr>
          </a:p>
          <a:p>
            <a:pPr marL="302252" marR="203195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closest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2252">
              <a:spcBef>
                <a:spcPts val="520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uniform-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810" dirty="0">
                <a:latin typeface="Tahoma"/>
                <a:cs typeface="Tahoma"/>
              </a:rPr>
              <a:t>=</a:t>
            </a:r>
            <a:r>
              <a:rPr sz="900" spc="-15" baseline="55555" dirty="0">
                <a:latin typeface="Arial"/>
                <a:cs typeface="Arial"/>
              </a:rPr>
              <a:t>def</a:t>
            </a:r>
            <a:r>
              <a:rPr sz="900" spc="202" baseline="5555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60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expands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appears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closest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goal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both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tree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versions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0" dirty="0"/>
              <a:t> </a:t>
            </a: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Strategy</a:t>
            </a:r>
            <a:r>
              <a:rPr spc="100" dirty="0"/>
              <a:t> </a:t>
            </a:r>
            <a:r>
              <a:rPr spc="-10" dirty="0"/>
              <a:t>(GBFS)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094574"/>
            <a:ext cx="4400550" cy="1272540"/>
            <a:chOff x="129196" y="1094574"/>
            <a:chExt cx="4400550" cy="1272540"/>
          </a:xfrm>
        </p:grpSpPr>
        <p:sp>
          <p:nvSpPr>
            <p:cNvPr id="4" name="object 4"/>
            <p:cNvSpPr/>
            <p:nvPr/>
          </p:nvSpPr>
          <p:spPr>
            <a:xfrm>
              <a:off x="129196" y="1094574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276388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26547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25277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138808"/>
              <a:ext cx="50800" cy="1126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320657"/>
              <a:ext cx="4349750" cy="995680"/>
            </a:xfrm>
            <a:custGeom>
              <a:avLst/>
              <a:gdLst/>
              <a:ahLst/>
              <a:cxnLst/>
              <a:rect l="l" t="t" r="r" b="b"/>
              <a:pathLst>
                <a:path w="4349750" h="995680">
                  <a:moveTo>
                    <a:pt x="4349657" y="0"/>
                  </a:moveTo>
                  <a:lnTo>
                    <a:pt x="0" y="0"/>
                  </a:lnTo>
                  <a:lnTo>
                    <a:pt x="0" y="944819"/>
                  </a:lnTo>
                  <a:lnTo>
                    <a:pt x="4008" y="964544"/>
                  </a:lnTo>
                  <a:lnTo>
                    <a:pt x="14922" y="980696"/>
                  </a:lnTo>
                  <a:lnTo>
                    <a:pt x="31075" y="991611"/>
                  </a:lnTo>
                  <a:lnTo>
                    <a:pt x="50800" y="995619"/>
                  </a:lnTo>
                  <a:lnTo>
                    <a:pt x="4298856" y="995619"/>
                  </a:lnTo>
                  <a:lnTo>
                    <a:pt x="4318581" y="991611"/>
                  </a:lnTo>
                  <a:lnTo>
                    <a:pt x="4334734" y="980696"/>
                  </a:lnTo>
                  <a:lnTo>
                    <a:pt x="4345648" y="964544"/>
                  </a:lnTo>
                  <a:lnTo>
                    <a:pt x="4349657" y="94481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176893"/>
              <a:ext cx="0" cy="1108075"/>
            </a:xfrm>
            <a:custGeom>
              <a:avLst/>
              <a:gdLst/>
              <a:ahLst/>
              <a:cxnLst/>
              <a:rect l="l" t="t" r="r" b="b"/>
              <a:pathLst>
                <a:path h="1108075">
                  <a:moveTo>
                    <a:pt x="0" y="11076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1641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1514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1387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6853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7452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161679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979" y="1036269"/>
            <a:ext cx="4249420" cy="12489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First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Search)</a:t>
            </a:r>
            <a:endParaRPr sz="1100">
              <a:latin typeface="Arial"/>
              <a:cs typeface="Arial"/>
            </a:endParaRPr>
          </a:p>
          <a:p>
            <a:pPr marL="302252" marR="203195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closest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2252">
              <a:spcBef>
                <a:spcPts val="520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uniform-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810" dirty="0">
                <a:latin typeface="Tahoma"/>
                <a:cs typeface="Tahoma"/>
              </a:rPr>
              <a:t>=</a:t>
            </a:r>
            <a:r>
              <a:rPr sz="900" spc="-15" baseline="55555" dirty="0">
                <a:latin typeface="Arial"/>
                <a:cs typeface="Arial"/>
              </a:rPr>
              <a:t>def</a:t>
            </a:r>
            <a:r>
              <a:rPr sz="900" spc="202" baseline="5555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060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expands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appears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closest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goal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dirty="0">
                <a:latin typeface="Arial"/>
                <a:cs typeface="Arial"/>
              </a:rPr>
              <a:t>both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tree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graph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versions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01631"/>
              <a:ext cx="101600" cy="54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88931"/>
              <a:ext cx="4298856" cy="67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90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7"/>
              <a:ext cx="4349750" cy="3048000"/>
            </a:xfrm>
            <a:custGeom>
              <a:avLst/>
              <a:gdLst/>
              <a:ahLst/>
              <a:cxnLst/>
              <a:rect l="l" t="t" r="r" b="b"/>
              <a:pathLst>
                <a:path w="4349750" h="3048000">
                  <a:moveTo>
                    <a:pt x="4349657" y="0"/>
                  </a:moveTo>
                  <a:lnTo>
                    <a:pt x="0" y="0"/>
                  </a:lnTo>
                  <a:lnTo>
                    <a:pt x="0" y="2997144"/>
                  </a:lnTo>
                  <a:lnTo>
                    <a:pt x="4008" y="3016868"/>
                  </a:lnTo>
                  <a:lnTo>
                    <a:pt x="14922" y="3033021"/>
                  </a:lnTo>
                  <a:lnTo>
                    <a:pt x="31075" y="3043936"/>
                  </a:lnTo>
                  <a:lnTo>
                    <a:pt x="50800" y="3047944"/>
                  </a:lnTo>
                  <a:lnTo>
                    <a:pt x="4298856" y="3047944"/>
                  </a:lnTo>
                  <a:lnTo>
                    <a:pt x="4318581" y="3043936"/>
                  </a:lnTo>
                  <a:lnTo>
                    <a:pt x="4334734" y="3033021"/>
                  </a:lnTo>
                  <a:lnTo>
                    <a:pt x="4345648" y="3016868"/>
                  </a:lnTo>
                  <a:lnTo>
                    <a:pt x="4349657" y="29971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24"/>
              <a:ext cx="0" cy="2972435"/>
            </a:xfrm>
            <a:custGeom>
              <a:avLst/>
              <a:gdLst/>
              <a:ahLst/>
              <a:cxnLst/>
              <a:rect l="l" t="t" r="r" b="b"/>
              <a:pathLst>
                <a:path h="2972435">
                  <a:moveTo>
                    <a:pt x="0" y="29719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16" y="393864"/>
              <a:ext cx="2669172" cy="15948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487" y="2001374"/>
              <a:ext cx="3626491" cy="132903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4991" y="332207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01631"/>
              <a:ext cx="101600" cy="54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88931"/>
              <a:ext cx="4298856" cy="67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90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7"/>
              <a:ext cx="4349750" cy="3048000"/>
            </a:xfrm>
            <a:custGeom>
              <a:avLst/>
              <a:gdLst/>
              <a:ahLst/>
              <a:cxnLst/>
              <a:rect l="l" t="t" r="r" b="b"/>
              <a:pathLst>
                <a:path w="4349750" h="3048000">
                  <a:moveTo>
                    <a:pt x="4349657" y="0"/>
                  </a:moveTo>
                  <a:lnTo>
                    <a:pt x="0" y="0"/>
                  </a:lnTo>
                  <a:lnTo>
                    <a:pt x="0" y="2997144"/>
                  </a:lnTo>
                  <a:lnTo>
                    <a:pt x="4008" y="3016868"/>
                  </a:lnTo>
                  <a:lnTo>
                    <a:pt x="14922" y="3033021"/>
                  </a:lnTo>
                  <a:lnTo>
                    <a:pt x="31075" y="3043936"/>
                  </a:lnTo>
                  <a:lnTo>
                    <a:pt x="50800" y="3047944"/>
                  </a:lnTo>
                  <a:lnTo>
                    <a:pt x="4298856" y="3047944"/>
                  </a:lnTo>
                  <a:lnTo>
                    <a:pt x="4318581" y="3043936"/>
                  </a:lnTo>
                  <a:lnTo>
                    <a:pt x="4334734" y="3033021"/>
                  </a:lnTo>
                  <a:lnTo>
                    <a:pt x="4345648" y="3016868"/>
                  </a:lnTo>
                  <a:lnTo>
                    <a:pt x="4349657" y="29971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24"/>
              <a:ext cx="0" cy="2972435"/>
            </a:xfrm>
            <a:custGeom>
              <a:avLst/>
              <a:gdLst/>
              <a:ahLst/>
              <a:cxnLst/>
              <a:rect l="l" t="t" r="r" b="b"/>
              <a:pathLst>
                <a:path h="2972435">
                  <a:moveTo>
                    <a:pt x="0" y="29719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16" y="393864"/>
              <a:ext cx="2669172" cy="15948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097" y="2001355"/>
              <a:ext cx="3648329" cy="132905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4991" y="332207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01631"/>
              <a:ext cx="101600" cy="54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88931"/>
              <a:ext cx="4298856" cy="67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90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7"/>
              <a:ext cx="4349750" cy="3048000"/>
            </a:xfrm>
            <a:custGeom>
              <a:avLst/>
              <a:gdLst/>
              <a:ahLst/>
              <a:cxnLst/>
              <a:rect l="l" t="t" r="r" b="b"/>
              <a:pathLst>
                <a:path w="4349750" h="3048000">
                  <a:moveTo>
                    <a:pt x="4349657" y="0"/>
                  </a:moveTo>
                  <a:lnTo>
                    <a:pt x="0" y="0"/>
                  </a:lnTo>
                  <a:lnTo>
                    <a:pt x="0" y="2997144"/>
                  </a:lnTo>
                  <a:lnTo>
                    <a:pt x="4008" y="3016868"/>
                  </a:lnTo>
                  <a:lnTo>
                    <a:pt x="14922" y="3033021"/>
                  </a:lnTo>
                  <a:lnTo>
                    <a:pt x="31075" y="3043936"/>
                  </a:lnTo>
                  <a:lnTo>
                    <a:pt x="50800" y="3047944"/>
                  </a:lnTo>
                  <a:lnTo>
                    <a:pt x="4298856" y="3047944"/>
                  </a:lnTo>
                  <a:lnTo>
                    <a:pt x="4318581" y="3043936"/>
                  </a:lnTo>
                  <a:lnTo>
                    <a:pt x="4334734" y="3033021"/>
                  </a:lnTo>
                  <a:lnTo>
                    <a:pt x="4345648" y="3016868"/>
                  </a:lnTo>
                  <a:lnTo>
                    <a:pt x="4349657" y="29971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24"/>
              <a:ext cx="0" cy="2972435"/>
            </a:xfrm>
            <a:custGeom>
              <a:avLst/>
              <a:gdLst/>
              <a:ahLst/>
              <a:cxnLst/>
              <a:rect l="l" t="t" r="r" b="b"/>
              <a:pathLst>
                <a:path h="2972435">
                  <a:moveTo>
                    <a:pt x="0" y="29719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16" y="393864"/>
              <a:ext cx="2669172" cy="15948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327" y="2001374"/>
              <a:ext cx="3646848" cy="132903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4991" y="332207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01631"/>
              <a:ext cx="101600" cy="543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88931"/>
              <a:ext cx="4298856" cy="67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909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7"/>
              <a:ext cx="4349750" cy="3048000"/>
            </a:xfrm>
            <a:custGeom>
              <a:avLst/>
              <a:gdLst/>
              <a:ahLst/>
              <a:cxnLst/>
              <a:rect l="l" t="t" r="r" b="b"/>
              <a:pathLst>
                <a:path w="4349750" h="3048000">
                  <a:moveTo>
                    <a:pt x="4349657" y="0"/>
                  </a:moveTo>
                  <a:lnTo>
                    <a:pt x="0" y="0"/>
                  </a:lnTo>
                  <a:lnTo>
                    <a:pt x="0" y="2997144"/>
                  </a:lnTo>
                  <a:lnTo>
                    <a:pt x="4008" y="3016868"/>
                  </a:lnTo>
                  <a:lnTo>
                    <a:pt x="14922" y="3033021"/>
                  </a:lnTo>
                  <a:lnTo>
                    <a:pt x="31075" y="3043936"/>
                  </a:lnTo>
                  <a:lnTo>
                    <a:pt x="50800" y="3047944"/>
                  </a:lnTo>
                  <a:lnTo>
                    <a:pt x="4298856" y="3047944"/>
                  </a:lnTo>
                  <a:lnTo>
                    <a:pt x="4318581" y="3043936"/>
                  </a:lnTo>
                  <a:lnTo>
                    <a:pt x="4334734" y="3033021"/>
                  </a:lnTo>
                  <a:lnTo>
                    <a:pt x="4345648" y="3016868"/>
                  </a:lnTo>
                  <a:lnTo>
                    <a:pt x="4349657" y="29971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24"/>
              <a:ext cx="0" cy="2972435"/>
            </a:xfrm>
            <a:custGeom>
              <a:avLst/>
              <a:gdLst/>
              <a:ahLst/>
              <a:cxnLst/>
              <a:rect l="l" t="t" r="r" b="b"/>
              <a:pathLst>
                <a:path h="2972435">
                  <a:moveTo>
                    <a:pt x="0" y="29719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2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16" y="393864"/>
              <a:ext cx="2669172" cy="15948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407" y="2001448"/>
              <a:ext cx="3659666" cy="132896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84991" y="332207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1235"/>
            <a:ext cx="4400550" cy="1906270"/>
            <a:chOff x="129196" y="841234"/>
            <a:chExt cx="4400550" cy="1906270"/>
          </a:xfrm>
        </p:grpSpPr>
        <p:sp>
          <p:nvSpPr>
            <p:cNvPr id="4" name="object 4"/>
            <p:cNvSpPr/>
            <p:nvPr/>
          </p:nvSpPr>
          <p:spPr>
            <a:xfrm>
              <a:off x="129196" y="841234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967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4548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3278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5469"/>
              <a:ext cx="50800" cy="1760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3947"/>
              <a:ext cx="4349750" cy="1642745"/>
            </a:xfrm>
            <a:custGeom>
              <a:avLst/>
              <a:gdLst/>
              <a:ahLst/>
              <a:cxnLst/>
              <a:rect l="l" t="t" r="r" b="b"/>
              <a:pathLst>
                <a:path w="4349750" h="1642745">
                  <a:moveTo>
                    <a:pt x="4349657" y="0"/>
                  </a:moveTo>
                  <a:lnTo>
                    <a:pt x="0" y="0"/>
                  </a:lnTo>
                  <a:lnTo>
                    <a:pt x="0" y="1591538"/>
                  </a:lnTo>
                  <a:lnTo>
                    <a:pt x="4008" y="1611263"/>
                  </a:lnTo>
                  <a:lnTo>
                    <a:pt x="14922" y="1627416"/>
                  </a:lnTo>
                  <a:lnTo>
                    <a:pt x="31075" y="1638330"/>
                  </a:lnTo>
                  <a:lnTo>
                    <a:pt x="50800" y="1642338"/>
                  </a:lnTo>
                  <a:lnTo>
                    <a:pt x="4298856" y="1642338"/>
                  </a:lnTo>
                  <a:lnTo>
                    <a:pt x="4318581" y="1638330"/>
                  </a:lnTo>
                  <a:lnTo>
                    <a:pt x="4334734" y="1627416"/>
                  </a:lnTo>
                  <a:lnTo>
                    <a:pt x="4345648" y="1611263"/>
                  </a:lnTo>
                  <a:lnTo>
                    <a:pt x="4349657" y="15915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3554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740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0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8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5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182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390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57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2058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5958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69616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5486983" cy="1864112"/>
          </a:xfrm>
          <a:prstGeom prst="rect">
            <a:avLst/>
          </a:prstGeom>
        </p:spPr>
        <p:txBody>
          <a:bodyPr vert="horz" wrap="square" lIns="0" tIns="184416" rIns="0" bIns="0" rtlCol="0">
            <a:spAutoFit/>
          </a:bodyPr>
          <a:lstStyle/>
          <a:p>
            <a:pPr marL="25400">
              <a:spcBef>
                <a:spcPts val="380"/>
              </a:spcBef>
            </a:pPr>
            <a:r>
              <a:rPr dirty="0">
                <a:solidFill>
                  <a:srgbClr val="3333B2"/>
                </a:solidFill>
              </a:rPr>
              <a:t>Notes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about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search</a:t>
            </a:r>
          </a:p>
          <a:p>
            <a:pPr marL="302252">
              <a:spcBef>
                <a:spcPts val="280"/>
              </a:spcBef>
            </a:pPr>
            <a:r>
              <a:rPr dirty="0"/>
              <a:t>Search</a:t>
            </a:r>
            <a:r>
              <a:rPr spc="-45" dirty="0"/>
              <a:t> </a:t>
            </a:r>
            <a:r>
              <a:rPr dirty="0"/>
              <a:t>happens</a:t>
            </a:r>
            <a:r>
              <a:rPr spc="-45" dirty="0"/>
              <a:t> </a:t>
            </a:r>
            <a:r>
              <a:rPr dirty="0">
                <a:solidFill>
                  <a:srgbClr val="C92626"/>
                </a:solidFill>
              </a:rPr>
              <a:t>inside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4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agent</a:t>
            </a:r>
          </a:p>
          <a:p>
            <a:pPr marL="579106" marR="1469988">
              <a:spcBef>
                <a:spcPts val="175"/>
              </a:spcBef>
            </a:pP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>
                <a:solidFill>
                  <a:srgbClr val="0000FF"/>
                </a:solidFill>
              </a:rPr>
              <a:t>planning</a:t>
            </a:r>
            <a:r>
              <a:rPr sz="1000" spc="-10" dirty="0">
                <a:solidFill>
                  <a:srgbClr val="0000FF"/>
                </a:solidFill>
              </a:rPr>
              <a:t> </a:t>
            </a:r>
            <a:r>
              <a:rPr sz="1000" dirty="0"/>
              <a:t>stage</a:t>
            </a:r>
            <a:r>
              <a:rPr sz="1000" spc="-15" dirty="0"/>
              <a:t> </a:t>
            </a:r>
            <a:r>
              <a:rPr sz="1000" dirty="0"/>
              <a:t>before</a:t>
            </a:r>
            <a:r>
              <a:rPr sz="1000" spc="-10" dirty="0"/>
              <a:t> acting </a:t>
            </a:r>
            <a:r>
              <a:rPr sz="1000" dirty="0"/>
              <a:t>different</a:t>
            </a:r>
            <a:r>
              <a:rPr sz="1000" spc="-15" dirty="0"/>
              <a:t> </a:t>
            </a:r>
            <a:r>
              <a:rPr sz="1000" dirty="0"/>
              <a:t>from</a:t>
            </a:r>
            <a:r>
              <a:rPr sz="1000" spc="-15" dirty="0"/>
              <a:t> </a:t>
            </a:r>
            <a:r>
              <a:rPr sz="1000" dirty="0">
                <a:solidFill>
                  <a:srgbClr val="C92626"/>
                </a:solidFill>
              </a:rPr>
              <a:t>searching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in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the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20" dirty="0">
                <a:solidFill>
                  <a:srgbClr val="C92626"/>
                </a:solidFill>
              </a:rPr>
              <a:t>world</a:t>
            </a:r>
            <a:endParaRPr sz="1000"/>
          </a:p>
          <a:p>
            <a:pPr marL="302252" marR="260344">
              <a:lnSpc>
                <a:spcPts val="1200"/>
              </a:lnSpc>
              <a:spcBef>
                <a:spcPts val="330"/>
              </a:spcBef>
            </a:pPr>
            <a:r>
              <a:rPr dirty="0"/>
              <a:t>An</a:t>
            </a:r>
            <a:r>
              <a:rPr spc="-30" dirty="0"/>
              <a:t> </a:t>
            </a:r>
            <a:r>
              <a:rPr dirty="0"/>
              <a:t>agent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given</a:t>
            </a:r>
            <a:r>
              <a:rPr spc="-30" dirty="0"/>
              <a:t> </a:t>
            </a:r>
            <a:r>
              <a:rPr dirty="0">
                <a:solidFill>
                  <a:srgbClr val="C92626"/>
                </a:solidFill>
              </a:rPr>
              <a:t>a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description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what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achieve</a:t>
            </a:r>
            <a:r>
              <a:rPr spc="-10" dirty="0"/>
              <a:t>,</a:t>
            </a:r>
            <a:r>
              <a:rPr spc="-30" dirty="0"/>
              <a:t> </a:t>
            </a:r>
            <a:r>
              <a:rPr dirty="0"/>
              <a:t>not</a:t>
            </a:r>
            <a:r>
              <a:rPr spc="-25" dirty="0"/>
              <a:t> an </a:t>
            </a:r>
            <a:r>
              <a:rPr dirty="0">
                <a:solidFill>
                  <a:srgbClr val="C92626"/>
                </a:solidFill>
              </a:rPr>
              <a:t>algorithm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solve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it</a:t>
            </a:r>
          </a:p>
          <a:p>
            <a:pPr marL="306062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the</a:t>
            </a:r>
            <a:r>
              <a:rPr sz="1000" spc="-30" dirty="0"/>
              <a:t> </a:t>
            </a:r>
            <a:r>
              <a:rPr sz="1000" dirty="0"/>
              <a:t>only</a:t>
            </a:r>
            <a:r>
              <a:rPr sz="1000" spc="-30" dirty="0"/>
              <a:t> </a:t>
            </a:r>
            <a:r>
              <a:rPr sz="1000" dirty="0"/>
              <a:t>possibility</a:t>
            </a:r>
            <a:r>
              <a:rPr sz="1000" spc="-25" dirty="0"/>
              <a:t> </a:t>
            </a:r>
            <a:r>
              <a:rPr sz="1000" dirty="0"/>
              <a:t>is</a:t>
            </a:r>
            <a:r>
              <a:rPr sz="1000" spc="-30" dirty="0"/>
              <a:t> </a:t>
            </a:r>
            <a:r>
              <a:rPr sz="1000" dirty="0"/>
              <a:t>to</a:t>
            </a:r>
            <a:r>
              <a:rPr sz="1000" spc="-25" dirty="0"/>
              <a:t> </a:t>
            </a:r>
            <a:r>
              <a:rPr sz="1000" dirty="0">
                <a:solidFill>
                  <a:srgbClr val="C92626"/>
                </a:solidFill>
              </a:rPr>
              <a:t>search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for</a:t>
            </a:r>
            <a:r>
              <a:rPr sz="1000" spc="-2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solution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355"/>
              </a:spcBef>
            </a:pPr>
            <a:r>
              <a:rPr spc="-10" dirty="0">
                <a:solidFill>
                  <a:srgbClr val="E5CDD7"/>
                </a:solidFill>
              </a:rPr>
              <a:t>Searching </a:t>
            </a:r>
            <a:r>
              <a:rPr dirty="0">
                <a:solidFill>
                  <a:srgbClr val="E5CDD7"/>
                </a:solidFill>
              </a:rPr>
              <a:t>can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10" dirty="0">
                <a:solidFill>
                  <a:srgbClr val="E5CDD7"/>
                </a:solidFill>
              </a:rPr>
              <a:t> computationally </a:t>
            </a:r>
            <a:r>
              <a:rPr dirty="0">
                <a:solidFill>
                  <a:srgbClr val="E5CDD7"/>
                </a:solidFill>
              </a:rPr>
              <a:t>very</a:t>
            </a:r>
            <a:r>
              <a:rPr spc="-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demanding</a:t>
            </a:r>
            <a:r>
              <a:rPr spc="-1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(NP-hard)</a:t>
            </a:r>
          </a:p>
          <a:p>
            <a:pPr marL="302252" marR="283838">
              <a:lnSpc>
                <a:spcPct val="102600"/>
              </a:lnSpc>
              <a:spcBef>
                <a:spcPts val="295"/>
              </a:spcBef>
            </a:pPr>
            <a:r>
              <a:rPr dirty="0">
                <a:solidFill>
                  <a:srgbClr val="E5CDD7"/>
                </a:solidFill>
              </a:rPr>
              <a:t>Can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driven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with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benefits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problem </a:t>
            </a:r>
            <a:r>
              <a:rPr dirty="0">
                <a:solidFill>
                  <a:srgbClr val="E5CDD7"/>
                </a:solidFill>
              </a:rPr>
              <a:t>(heuristic </a:t>
            </a:r>
            <a:r>
              <a:rPr spc="-10" dirty="0">
                <a:solidFill>
                  <a:srgbClr val="E5CDD7"/>
                </a:solidFill>
              </a:rPr>
              <a:t>knowledge)</a:t>
            </a:r>
            <a:r>
              <a:rPr dirty="0">
                <a:solidFill>
                  <a:srgbClr val="E5CDD7"/>
                </a:solidFill>
              </a:rPr>
              <a:t> </a:t>
            </a: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F8"/>
                </a:solidFill>
              </a:rPr>
              <a:t>informed/heuristic</a:t>
            </a:r>
            <a:r>
              <a:rPr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search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53316"/>
            <a:ext cx="4400550" cy="3002915"/>
            <a:chOff x="129196" y="453313"/>
            <a:chExt cx="4400550" cy="3002915"/>
          </a:xfrm>
        </p:grpSpPr>
        <p:sp>
          <p:nvSpPr>
            <p:cNvPr id="4" name="object 4"/>
            <p:cNvSpPr/>
            <p:nvPr/>
          </p:nvSpPr>
          <p:spPr>
            <a:xfrm>
              <a:off x="129196" y="45331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8853" y="503872"/>
              <a:ext cx="50800" cy="29521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196" y="497705"/>
              <a:ext cx="4349750" cy="2958465"/>
            </a:xfrm>
            <a:custGeom>
              <a:avLst/>
              <a:gdLst/>
              <a:ahLst/>
              <a:cxnLst/>
              <a:rect l="l" t="t" r="r" b="b"/>
              <a:pathLst>
                <a:path w="4349750" h="2958465">
                  <a:moveTo>
                    <a:pt x="4349657" y="0"/>
                  </a:moveTo>
                  <a:lnTo>
                    <a:pt x="0" y="0"/>
                  </a:lnTo>
                  <a:lnTo>
                    <a:pt x="0" y="2958294"/>
                  </a:lnTo>
                  <a:lnTo>
                    <a:pt x="4349657" y="29582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8853" y="541942"/>
              <a:ext cx="0" cy="2914650"/>
            </a:xfrm>
            <a:custGeom>
              <a:avLst/>
              <a:gdLst/>
              <a:ahLst/>
              <a:cxnLst/>
              <a:rect l="l" t="t" r="r" b="b"/>
              <a:pathLst>
                <a:path h="2914650">
                  <a:moveTo>
                    <a:pt x="0" y="291405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92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165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38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416" y="487082"/>
              <a:ext cx="2669172" cy="1594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914" y="2094679"/>
              <a:ext cx="3659666" cy="132896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48201" y="3068911"/>
            <a:ext cx="150304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(Arad,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Sibiu,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Fagaras,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Pitesti)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363029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Greedy</a:t>
            </a:r>
            <a:r>
              <a:rPr sz="1400" spc="9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Best-First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10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2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53859"/>
            <a:ext cx="4400550" cy="3002280"/>
            <a:chOff x="129196" y="453859"/>
            <a:chExt cx="4400550" cy="3002280"/>
          </a:xfrm>
        </p:grpSpPr>
        <p:sp>
          <p:nvSpPr>
            <p:cNvPr id="4" name="object 4"/>
            <p:cNvSpPr/>
            <p:nvPr/>
          </p:nvSpPr>
          <p:spPr>
            <a:xfrm>
              <a:off x="129196" y="45385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8853" y="504431"/>
              <a:ext cx="50800" cy="29515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196" y="498251"/>
              <a:ext cx="4349750" cy="2957830"/>
            </a:xfrm>
            <a:custGeom>
              <a:avLst/>
              <a:gdLst/>
              <a:ahLst/>
              <a:cxnLst/>
              <a:rect l="l" t="t" r="r" b="b"/>
              <a:pathLst>
                <a:path w="4349750" h="2957829">
                  <a:moveTo>
                    <a:pt x="4349657" y="0"/>
                  </a:moveTo>
                  <a:lnTo>
                    <a:pt x="0" y="0"/>
                  </a:lnTo>
                  <a:lnTo>
                    <a:pt x="0" y="2957748"/>
                  </a:lnTo>
                  <a:lnTo>
                    <a:pt x="4349657" y="29577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8853" y="542488"/>
              <a:ext cx="0" cy="2914015"/>
            </a:xfrm>
            <a:custGeom>
              <a:avLst/>
              <a:gdLst/>
              <a:ahLst/>
              <a:cxnLst/>
              <a:rect l="l" t="t" r="r" b="b"/>
              <a:pathLst>
                <a:path h="2914015">
                  <a:moveTo>
                    <a:pt x="0" y="29135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97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170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43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416" y="487628"/>
              <a:ext cx="2669172" cy="1594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433" y="2095225"/>
              <a:ext cx="3659666" cy="132896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48201" y="3069457"/>
            <a:ext cx="63309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9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optimal!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95" dirty="0"/>
              <a:t> </a:t>
            </a:r>
            <a:r>
              <a:rPr dirty="0"/>
              <a:t>Best-First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0" dirty="0"/>
              <a:t> </a:t>
            </a:r>
            <a:r>
              <a:rPr dirty="0"/>
              <a:t>Strategy:</a:t>
            </a:r>
            <a:r>
              <a:rPr spc="21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53859"/>
            <a:ext cx="4400550" cy="3002280"/>
            <a:chOff x="129196" y="453859"/>
            <a:chExt cx="4400550" cy="3002280"/>
          </a:xfrm>
        </p:grpSpPr>
        <p:sp>
          <p:nvSpPr>
            <p:cNvPr id="4" name="object 4"/>
            <p:cNvSpPr/>
            <p:nvPr/>
          </p:nvSpPr>
          <p:spPr>
            <a:xfrm>
              <a:off x="129196" y="45385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8853" y="504431"/>
              <a:ext cx="50800" cy="29515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196" y="498251"/>
              <a:ext cx="4349750" cy="2957830"/>
            </a:xfrm>
            <a:custGeom>
              <a:avLst/>
              <a:gdLst/>
              <a:ahLst/>
              <a:cxnLst/>
              <a:rect l="l" t="t" r="r" b="b"/>
              <a:pathLst>
                <a:path w="4349750" h="2957829">
                  <a:moveTo>
                    <a:pt x="4349657" y="0"/>
                  </a:moveTo>
                  <a:lnTo>
                    <a:pt x="0" y="0"/>
                  </a:lnTo>
                  <a:lnTo>
                    <a:pt x="0" y="2957748"/>
                  </a:lnTo>
                  <a:lnTo>
                    <a:pt x="4349657" y="29577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8853" y="542488"/>
              <a:ext cx="0" cy="2914015"/>
            </a:xfrm>
            <a:custGeom>
              <a:avLst/>
              <a:gdLst/>
              <a:ahLst/>
              <a:cxnLst/>
              <a:rect l="l" t="t" r="r" b="b"/>
              <a:pathLst>
                <a:path h="2914015">
                  <a:moveTo>
                    <a:pt x="0" y="29135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97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170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438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416" y="487628"/>
              <a:ext cx="2669172" cy="15948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686" y="2095225"/>
              <a:ext cx="3659666" cy="132896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48201" y="3069457"/>
            <a:ext cx="256349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path:</a:t>
            </a:r>
            <a:r>
              <a:rPr sz="9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(Arad,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Sibiu,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Rimnicu</a:t>
            </a:r>
            <a:r>
              <a:rPr sz="9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Vilcea,</a:t>
            </a:r>
            <a:r>
              <a:rPr sz="9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Pitesti)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20" dirty="0"/>
              <a:t> </a:t>
            </a:r>
            <a:r>
              <a:rPr dirty="0"/>
              <a:t>Best-First</a:t>
            </a:r>
            <a:r>
              <a:rPr spc="120" dirty="0"/>
              <a:t> </a:t>
            </a:r>
            <a:r>
              <a:rPr dirty="0"/>
              <a:t>Search:</a:t>
            </a:r>
            <a:r>
              <a:rPr spc="245" dirty="0"/>
              <a:t> </a:t>
            </a:r>
            <a:r>
              <a:rPr dirty="0"/>
              <a:t>(Non-</a:t>
            </a:r>
            <a:r>
              <a:rPr spc="-10" dirty="0"/>
              <a:t>)Optimality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83089"/>
              <a:ext cx="101600" cy="72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70389"/>
              <a:ext cx="4298856" cy="856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9004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3"/>
              <a:ext cx="4349750" cy="2957830"/>
            </a:xfrm>
            <a:custGeom>
              <a:avLst/>
              <a:gdLst/>
              <a:ahLst/>
              <a:cxnLst/>
              <a:rect l="l" t="t" r="r" b="b"/>
              <a:pathLst>
                <a:path w="4349750" h="2957829">
                  <a:moveTo>
                    <a:pt x="4349657" y="0"/>
                  </a:moveTo>
                  <a:lnTo>
                    <a:pt x="0" y="0"/>
                  </a:lnTo>
                  <a:lnTo>
                    <a:pt x="0" y="2906605"/>
                  </a:lnTo>
                  <a:lnTo>
                    <a:pt x="4008" y="2926330"/>
                  </a:lnTo>
                  <a:lnTo>
                    <a:pt x="14922" y="2942483"/>
                  </a:lnTo>
                  <a:lnTo>
                    <a:pt x="31075" y="2953397"/>
                  </a:lnTo>
                  <a:lnTo>
                    <a:pt x="50800" y="2957406"/>
                  </a:lnTo>
                  <a:lnTo>
                    <a:pt x="4298856" y="2957406"/>
                  </a:lnTo>
                  <a:lnTo>
                    <a:pt x="4318581" y="2953397"/>
                  </a:lnTo>
                  <a:lnTo>
                    <a:pt x="4334734" y="2942483"/>
                  </a:lnTo>
                  <a:lnTo>
                    <a:pt x="4345648" y="2926330"/>
                  </a:lnTo>
                  <a:lnTo>
                    <a:pt x="4349657" y="290660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0"/>
              <a:ext cx="0" cy="2881630"/>
            </a:xfrm>
            <a:custGeom>
              <a:avLst/>
              <a:gdLst/>
              <a:ahLst/>
              <a:cxnLst/>
              <a:rect l="l" t="t" r="r" b="b"/>
              <a:pathLst>
                <a:path h="2881629">
                  <a:moveTo>
                    <a:pt x="0" y="28814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06338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465491"/>
              <a:ext cx="61874" cy="618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46766" y="427394"/>
            <a:ext cx="3717290" cy="114441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Greedy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guaranteed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best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guaranteed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toward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solution</a:t>
            </a:r>
            <a:endParaRPr sz="1000">
              <a:latin typeface="Arial"/>
              <a:cs typeface="Arial"/>
            </a:endParaRPr>
          </a:p>
          <a:p>
            <a:pPr marL="12700" marR="142871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latin typeface="Arial"/>
                <a:cs typeface="Arial"/>
              </a:rPr>
              <a:t>picks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minimum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(estimated)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goal,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regardless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reach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4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Sibiu,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picks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Fagaras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rather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Rimnicu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Vicea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6148" y="1614497"/>
            <a:ext cx="2780537" cy="166138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84991" y="3303547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10" dirty="0"/>
              <a:t> </a:t>
            </a:r>
            <a:r>
              <a:rPr dirty="0"/>
              <a:t>Best-First</a:t>
            </a:r>
            <a:r>
              <a:rPr spc="114" dirty="0"/>
              <a:t> </a:t>
            </a:r>
            <a:r>
              <a:rPr dirty="0"/>
              <a:t>Search:</a:t>
            </a:r>
            <a:r>
              <a:rPr spc="229" dirty="0"/>
              <a:t> </a:t>
            </a:r>
            <a:r>
              <a:rPr dirty="0"/>
              <a:t>(In-</a:t>
            </a:r>
            <a:r>
              <a:rPr spc="-10" dirty="0"/>
              <a:t>)Completeness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2"/>
            <a:ext cx="4400550" cy="2904490"/>
            <a:chOff x="129196" y="432091"/>
            <a:chExt cx="4400550" cy="290449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3439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2169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7517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78"/>
              <a:ext cx="4349750" cy="2809240"/>
            </a:xfrm>
            <a:custGeom>
              <a:avLst/>
              <a:gdLst/>
              <a:ahLst/>
              <a:cxnLst/>
              <a:rect l="l" t="t" r="r" b="b"/>
              <a:pathLst>
                <a:path w="4349750" h="2809240">
                  <a:moveTo>
                    <a:pt x="4349657" y="0"/>
                  </a:moveTo>
                  <a:lnTo>
                    <a:pt x="0" y="0"/>
                  </a:lnTo>
                  <a:lnTo>
                    <a:pt x="0" y="2757919"/>
                  </a:lnTo>
                  <a:lnTo>
                    <a:pt x="4008" y="2777644"/>
                  </a:lnTo>
                  <a:lnTo>
                    <a:pt x="14922" y="2793796"/>
                  </a:lnTo>
                  <a:lnTo>
                    <a:pt x="31075" y="2804711"/>
                  </a:lnTo>
                  <a:lnTo>
                    <a:pt x="50800" y="2808719"/>
                  </a:lnTo>
                  <a:lnTo>
                    <a:pt x="4298856" y="2808719"/>
                  </a:lnTo>
                  <a:lnTo>
                    <a:pt x="4318581" y="2804711"/>
                  </a:lnTo>
                  <a:lnTo>
                    <a:pt x="4334734" y="2793796"/>
                  </a:lnTo>
                  <a:lnTo>
                    <a:pt x="4345648" y="2777644"/>
                  </a:lnTo>
                  <a:lnTo>
                    <a:pt x="4349657" y="275791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5"/>
              <a:ext cx="0" cy="2733040"/>
            </a:xfrm>
            <a:custGeom>
              <a:avLst/>
              <a:gdLst/>
              <a:ahLst/>
              <a:cxnLst/>
              <a:rect l="l" t="t" r="r" b="b"/>
              <a:pathLst>
                <a:path h="2733040">
                  <a:moveTo>
                    <a:pt x="0" y="27327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15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1587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46766" y="427394"/>
            <a:ext cx="3204210" cy="78778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Tree-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Greedy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infinite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12700" marR="15875">
              <a:lnSpc>
                <a:spcPct val="125299"/>
              </a:lnSpc>
              <a:spcBef>
                <a:spcPts val="20"/>
              </a:spcBef>
            </a:pPr>
            <a:r>
              <a:rPr sz="1100" spc="-10" dirty="0">
                <a:latin typeface="Arial"/>
                <a:cs typeface="Arial"/>
              </a:rPr>
              <a:t>Graph-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version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finite) </a:t>
            </a:r>
            <a:r>
              <a:rPr sz="1100" dirty="0">
                <a:latin typeface="Arial"/>
                <a:cs typeface="Arial"/>
              </a:rPr>
              <a:t>substantially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completeness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issues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DFS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8431" y="1394558"/>
            <a:ext cx="2275902" cy="166135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873573" y="3154564"/>
            <a:ext cx="86614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worst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cases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explore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time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good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spc="-37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tree: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graph: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E5E5F1"/>
                </a:solidFill>
                <a:latin typeface="Arial"/>
                <a:cs typeface="Arial"/>
              </a:rPr>
              <a:t>b</a:t>
            </a:r>
            <a:r>
              <a:rPr sz="1050" i="1" spc="-37" baseline="27777" dirty="0">
                <a:solidFill>
                  <a:srgbClr val="E5E5F1"/>
                </a:solidFill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tree: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graph: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size: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b</a:t>
            </a:r>
            <a:r>
              <a:rPr sz="1050" i="1" spc="-37" baseline="27777" dirty="0">
                <a:solidFill>
                  <a:srgbClr val="C7C7D2"/>
                </a:solidFill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tree: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graph: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tree: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graph: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tree: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graph: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1235"/>
            <a:ext cx="4400550" cy="1906270"/>
            <a:chOff x="129196" y="841234"/>
            <a:chExt cx="4400550" cy="1906270"/>
          </a:xfrm>
        </p:grpSpPr>
        <p:sp>
          <p:nvSpPr>
            <p:cNvPr id="4" name="object 4"/>
            <p:cNvSpPr/>
            <p:nvPr/>
          </p:nvSpPr>
          <p:spPr>
            <a:xfrm>
              <a:off x="129196" y="841234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967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4548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3278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5469"/>
              <a:ext cx="50800" cy="1760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3947"/>
              <a:ext cx="4349750" cy="1642745"/>
            </a:xfrm>
            <a:custGeom>
              <a:avLst/>
              <a:gdLst/>
              <a:ahLst/>
              <a:cxnLst/>
              <a:rect l="l" t="t" r="r" b="b"/>
              <a:pathLst>
                <a:path w="4349750" h="1642745">
                  <a:moveTo>
                    <a:pt x="4349657" y="0"/>
                  </a:moveTo>
                  <a:lnTo>
                    <a:pt x="0" y="0"/>
                  </a:lnTo>
                  <a:lnTo>
                    <a:pt x="0" y="1591538"/>
                  </a:lnTo>
                  <a:lnTo>
                    <a:pt x="4008" y="1611263"/>
                  </a:lnTo>
                  <a:lnTo>
                    <a:pt x="14922" y="1627416"/>
                  </a:lnTo>
                  <a:lnTo>
                    <a:pt x="31075" y="1638330"/>
                  </a:lnTo>
                  <a:lnTo>
                    <a:pt x="50800" y="1642338"/>
                  </a:lnTo>
                  <a:lnTo>
                    <a:pt x="4298856" y="1642338"/>
                  </a:lnTo>
                  <a:lnTo>
                    <a:pt x="4318581" y="1638330"/>
                  </a:lnTo>
                  <a:lnTo>
                    <a:pt x="4334734" y="1627416"/>
                  </a:lnTo>
                  <a:lnTo>
                    <a:pt x="4345648" y="1611263"/>
                  </a:lnTo>
                  <a:lnTo>
                    <a:pt x="4349657" y="15915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3554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740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0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8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5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182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390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57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2058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5958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69616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98857" cy="2018000"/>
          </a:xfrm>
          <a:prstGeom prst="rect">
            <a:avLst/>
          </a:prstGeom>
        </p:spPr>
        <p:txBody>
          <a:bodyPr vert="horz" wrap="square" lIns="0" tIns="184416" rIns="0" bIns="0" rtlCol="0">
            <a:spAutoFit/>
          </a:bodyPr>
          <a:lstStyle/>
          <a:p>
            <a:pPr marL="25400">
              <a:spcBef>
                <a:spcPts val="380"/>
              </a:spcBef>
            </a:pPr>
            <a:r>
              <a:rPr dirty="0">
                <a:solidFill>
                  <a:srgbClr val="3333B2"/>
                </a:solidFill>
              </a:rPr>
              <a:t>Notes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about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search</a:t>
            </a:r>
          </a:p>
          <a:p>
            <a:pPr marL="302252">
              <a:spcBef>
                <a:spcPts val="280"/>
              </a:spcBef>
            </a:pPr>
            <a:r>
              <a:rPr dirty="0"/>
              <a:t>Search</a:t>
            </a:r>
            <a:r>
              <a:rPr spc="-45" dirty="0"/>
              <a:t> </a:t>
            </a:r>
            <a:r>
              <a:rPr dirty="0"/>
              <a:t>happens</a:t>
            </a:r>
            <a:r>
              <a:rPr spc="-45" dirty="0"/>
              <a:t> </a:t>
            </a:r>
            <a:r>
              <a:rPr dirty="0">
                <a:solidFill>
                  <a:srgbClr val="C92626"/>
                </a:solidFill>
              </a:rPr>
              <a:t>inside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4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agent</a:t>
            </a:r>
          </a:p>
          <a:p>
            <a:pPr marL="579106" marR="1469988">
              <a:spcBef>
                <a:spcPts val="175"/>
              </a:spcBef>
            </a:pP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>
                <a:solidFill>
                  <a:srgbClr val="0000FF"/>
                </a:solidFill>
              </a:rPr>
              <a:t>planning</a:t>
            </a:r>
            <a:r>
              <a:rPr sz="1000" spc="-10" dirty="0">
                <a:solidFill>
                  <a:srgbClr val="0000FF"/>
                </a:solidFill>
              </a:rPr>
              <a:t> </a:t>
            </a:r>
            <a:r>
              <a:rPr sz="1000" dirty="0"/>
              <a:t>stage</a:t>
            </a:r>
            <a:r>
              <a:rPr sz="1000" spc="-15" dirty="0"/>
              <a:t> </a:t>
            </a:r>
            <a:r>
              <a:rPr sz="1000" dirty="0"/>
              <a:t>before</a:t>
            </a:r>
            <a:r>
              <a:rPr sz="1000" spc="-10" dirty="0"/>
              <a:t> acting </a:t>
            </a:r>
            <a:r>
              <a:rPr sz="1000" dirty="0"/>
              <a:t>different</a:t>
            </a:r>
            <a:r>
              <a:rPr sz="1000" spc="-15" dirty="0"/>
              <a:t> </a:t>
            </a:r>
            <a:r>
              <a:rPr sz="1000" dirty="0"/>
              <a:t>from</a:t>
            </a:r>
            <a:r>
              <a:rPr sz="1000" spc="-15" dirty="0"/>
              <a:t> </a:t>
            </a:r>
            <a:r>
              <a:rPr sz="1000" dirty="0">
                <a:solidFill>
                  <a:srgbClr val="C92626"/>
                </a:solidFill>
              </a:rPr>
              <a:t>searching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in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the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20" dirty="0">
                <a:solidFill>
                  <a:srgbClr val="C92626"/>
                </a:solidFill>
              </a:rPr>
              <a:t>world</a:t>
            </a:r>
            <a:endParaRPr sz="1000" dirty="0"/>
          </a:p>
          <a:p>
            <a:pPr marL="302252" marR="260344">
              <a:lnSpc>
                <a:spcPts val="1200"/>
              </a:lnSpc>
              <a:spcBef>
                <a:spcPts val="330"/>
              </a:spcBef>
            </a:pPr>
            <a:r>
              <a:rPr dirty="0"/>
              <a:t>An</a:t>
            </a:r>
            <a:r>
              <a:rPr spc="-30" dirty="0"/>
              <a:t> </a:t>
            </a:r>
            <a:r>
              <a:rPr dirty="0"/>
              <a:t>agent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given</a:t>
            </a:r>
            <a:r>
              <a:rPr spc="-30" dirty="0"/>
              <a:t> </a:t>
            </a:r>
            <a:r>
              <a:rPr dirty="0">
                <a:solidFill>
                  <a:srgbClr val="C92626"/>
                </a:solidFill>
              </a:rPr>
              <a:t>a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description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what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achieve</a:t>
            </a:r>
            <a:r>
              <a:rPr spc="-10" dirty="0"/>
              <a:t>,</a:t>
            </a:r>
            <a:r>
              <a:rPr spc="-30" dirty="0"/>
              <a:t> </a:t>
            </a:r>
            <a:r>
              <a:rPr dirty="0"/>
              <a:t>not</a:t>
            </a:r>
            <a:r>
              <a:rPr spc="-25" dirty="0"/>
              <a:t> an </a:t>
            </a:r>
            <a:r>
              <a:rPr dirty="0">
                <a:solidFill>
                  <a:srgbClr val="C92626"/>
                </a:solidFill>
              </a:rPr>
              <a:t>algorithm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solve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it</a:t>
            </a:r>
          </a:p>
          <a:p>
            <a:pPr marL="306062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the</a:t>
            </a:r>
            <a:r>
              <a:rPr sz="1000" spc="-30" dirty="0"/>
              <a:t> </a:t>
            </a:r>
            <a:r>
              <a:rPr sz="1000" dirty="0"/>
              <a:t>only</a:t>
            </a:r>
            <a:r>
              <a:rPr sz="1000" spc="-30" dirty="0"/>
              <a:t> </a:t>
            </a:r>
            <a:r>
              <a:rPr sz="1000" dirty="0"/>
              <a:t>possibility</a:t>
            </a:r>
            <a:r>
              <a:rPr sz="1000" spc="-25" dirty="0"/>
              <a:t> </a:t>
            </a:r>
            <a:r>
              <a:rPr sz="1000" dirty="0"/>
              <a:t>is</a:t>
            </a:r>
            <a:r>
              <a:rPr sz="1000" spc="-30" dirty="0"/>
              <a:t> </a:t>
            </a:r>
            <a:r>
              <a:rPr sz="1000" dirty="0"/>
              <a:t>to</a:t>
            </a:r>
            <a:r>
              <a:rPr sz="1000" spc="-25" dirty="0"/>
              <a:t> </a:t>
            </a:r>
            <a:r>
              <a:rPr sz="1000" dirty="0">
                <a:solidFill>
                  <a:srgbClr val="C92626"/>
                </a:solidFill>
              </a:rPr>
              <a:t>search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for</a:t>
            </a:r>
            <a:r>
              <a:rPr sz="1000" spc="-2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solution</a:t>
            </a:r>
            <a:endParaRPr sz="1000" dirty="0">
              <a:latin typeface="Meiryo UI"/>
              <a:cs typeface="Meiryo UI"/>
            </a:endParaRPr>
          </a:p>
          <a:p>
            <a:pPr marL="302252">
              <a:spcBef>
                <a:spcPts val="355"/>
              </a:spcBef>
            </a:pPr>
            <a:r>
              <a:rPr spc="-10" dirty="0">
                <a:solidFill>
                  <a:srgbClr val="C92626"/>
                </a:solidFill>
              </a:rPr>
              <a:t>Searching </a:t>
            </a:r>
            <a:r>
              <a:rPr dirty="0">
                <a:solidFill>
                  <a:srgbClr val="C92626"/>
                </a:solidFill>
              </a:rPr>
              <a:t>can</a:t>
            </a:r>
            <a:r>
              <a:rPr spc="-1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be</a:t>
            </a:r>
            <a:r>
              <a:rPr spc="-10" dirty="0">
                <a:solidFill>
                  <a:srgbClr val="C92626"/>
                </a:solidFill>
              </a:rPr>
              <a:t> computationally </a:t>
            </a:r>
            <a:r>
              <a:rPr dirty="0">
                <a:solidFill>
                  <a:srgbClr val="C92626"/>
                </a:solidFill>
              </a:rPr>
              <a:t>very</a:t>
            </a:r>
            <a:r>
              <a:rPr spc="-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demanding</a:t>
            </a:r>
            <a:r>
              <a:rPr spc="-10" dirty="0">
                <a:solidFill>
                  <a:srgbClr val="C92626"/>
                </a:solidFill>
              </a:rPr>
              <a:t> </a:t>
            </a:r>
            <a:r>
              <a:rPr spc="-10" dirty="0"/>
              <a:t>(NP-hard)</a:t>
            </a:r>
          </a:p>
          <a:p>
            <a:pPr marL="302252" marR="283838">
              <a:lnSpc>
                <a:spcPct val="102600"/>
              </a:lnSpc>
              <a:spcBef>
                <a:spcPts val="295"/>
              </a:spcBef>
            </a:pPr>
            <a:r>
              <a:rPr dirty="0">
                <a:solidFill>
                  <a:srgbClr val="E5CDD7"/>
                </a:solidFill>
              </a:rPr>
              <a:t>Can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driven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with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benefits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by</a:t>
            </a:r>
            <a:r>
              <a:rPr spc="-30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knowledge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of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dirty="0">
                <a:solidFill>
                  <a:srgbClr val="E5CDD7"/>
                </a:solidFill>
              </a:rPr>
              <a:t>the</a:t>
            </a:r>
            <a:r>
              <a:rPr spc="-35" dirty="0">
                <a:solidFill>
                  <a:srgbClr val="E5CDD7"/>
                </a:solidFill>
              </a:rPr>
              <a:t> </a:t>
            </a:r>
            <a:r>
              <a:rPr spc="-10" dirty="0">
                <a:solidFill>
                  <a:srgbClr val="E5CDD7"/>
                </a:solidFill>
              </a:rPr>
              <a:t>problem </a:t>
            </a:r>
            <a:r>
              <a:rPr dirty="0">
                <a:solidFill>
                  <a:srgbClr val="E5CDD7"/>
                </a:solidFill>
              </a:rPr>
              <a:t>(heuristic </a:t>
            </a:r>
            <a:r>
              <a:rPr spc="-10" dirty="0">
                <a:solidFill>
                  <a:srgbClr val="E5CDD7"/>
                </a:solidFill>
              </a:rPr>
              <a:t>knowledge)</a:t>
            </a:r>
            <a:r>
              <a:rPr dirty="0">
                <a:solidFill>
                  <a:srgbClr val="E5CDD7"/>
                </a:solidFill>
              </a:rPr>
              <a:t> </a:t>
            </a:r>
            <a:r>
              <a:rPr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C7C7F8"/>
                </a:solidFill>
              </a:rPr>
              <a:t>informed/heuristic</a:t>
            </a:r>
            <a:r>
              <a:rPr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F8"/>
                </a:solidFill>
              </a:rPr>
              <a:t>search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tree: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graph: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tree: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graph: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tree: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graph: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9678" y="3291739"/>
            <a:ext cx="33870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GBFS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Greedy</a:t>
            </a:r>
            <a:r>
              <a:rPr spc="105" dirty="0"/>
              <a:t> </a:t>
            </a:r>
            <a:r>
              <a:rPr dirty="0"/>
              <a:t>Best-First</a:t>
            </a:r>
            <a:r>
              <a:rPr spc="105" dirty="0"/>
              <a:t> </a:t>
            </a:r>
            <a:r>
              <a:rPr dirty="0"/>
              <a:t>Search</a:t>
            </a:r>
            <a:r>
              <a:rPr spc="105" dirty="0"/>
              <a:t> </a:t>
            </a:r>
            <a:r>
              <a:rPr dirty="0"/>
              <a:t>(GBFS):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812415"/>
            <a:chOff x="129196" y="432091"/>
            <a:chExt cx="4400550" cy="281241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4257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1298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6599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1"/>
              <a:ext cx="4349750" cy="2717165"/>
            </a:xfrm>
            <a:custGeom>
              <a:avLst/>
              <a:gdLst/>
              <a:ahLst/>
              <a:cxnLst/>
              <a:rect l="l" t="t" r="r" b="b"/>
              <a:pathLst>
                <a:path w="4349750" h="2717165">
                  <a:moveTo>
                    <a:pt x="4349657" y="0"/>
                  </a:moveTo>
                  <a:lnTo>
                    <a:pt x="0" y="0"/>
                  </a:lnTo>
                  <a:lnTo>
                    <a:pt x="0" y="2666094"/>
                  </a:lnTo>
                  <a:lnTo>
                    <a:pt x="4008" y="2685819"/>
                  </a:lnTo>
                  <a:lnTo>
                    <a:pt x="14922" y="2701972"/>
                  </a:lnTo>
                  <a:lnTo>
                    <a:pt x="31075" y="2712886"/>
                  </a:lnTo>
                  <a:lnTo>
                    <a:pt x="50800" y="2716895"/>
                  </a:lnTo>
                  <a:lnTo>
                    <a:pt x="4298856" y="2716895"/>
                  </a:lnTo>
                  <a:lnTo>
                    <a:pt x="4318581" y="2712886"/>
                  </a:lnTo>
                  <a:lnTo>
                    <a:pt x="4334734" y="2701972"/>
                  </a:lnTo>
                  <a:lnTo>
                    <a:pt x="4345648" y="2685819"/>
                  </a:lnTo>
                  <a:lnTo>
                    <a:pt x="4349657" y="266609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640965"/>
            </a:xfrm>
            <a:custGeom>
              <a:avLst/>
              <a:gdLst/>
              <a:ahLst/>
              <a:cxnLst/>
              <a:rect l="l" t="t" r="r" b="b"/>
              <a:pathLst>
                <a:path h="2640965">
                  <a:moveTo>
                    <a:pt x="0" y="26409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62590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817981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75199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94405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074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2809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789491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981566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7287" y="528917"/>
            <a:ext cx="1870710" cy="25859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314952" marR="30479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explore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314952" marR="358131">
              <a:lnSpc>
                <a:spcPts val="1200"/>
              </a:lnSpc>
              <a:spcBef>
                <a:spcPts val="35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12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heuristics: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5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give</a:t>
            </a:r>
            <a:r>
              <a:rPr sz="10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good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size: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b</a:t>
            </a:r>
            <a:r>
              <a:rPr sz="1050" i="1" spc="-37" baseline="27777" dirty="0">
                <a:latin typeface="Arial"/>
                <a:cs typeface="Arial"/>
              </a:rPr>
              <a:t>d</a:t>
            </a:r>
            <a:endParaRPr sz="1050" baseline="27777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tree: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graph: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finite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501795"/>
            <a:ext cx="4400550" cy="2954655"/>
            <a:chOff x="129196" y="501792"/>
            <a:chExt cx="4400550" cy="295465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501792"/>
              <a:ext cx="1911590" cy="246229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27134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5353" y="3453066"/>
              <a:ext cx="114301" cy="2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8853" y="3321913"/>
              <a:ext cx="50800" cy="1340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3315770"/>
              <a:ext cx="4349750" cy="140335"/>
            </a:xfrm>
            <a:custGeom>
              <a:avLst/>
              <a:gdLst/>
              <a:ahLst/>
              <a:cxnLst/>
              <a:rect l="l" t="t" r="r" b="b"/>
              <a:pathLst>
                <a:path w="4349750" h="140335">
                  <a:moveTo>
                    <a:pt x="4349657" y="0"/>
                  </a:moveTo>
                  <a:lnTo>
                    <a:pt x="0" y="0"/>
                  </a:lnTo>
                  <a:lnTo>
                    <a:pt x="0" y="140229"/>
                  </a:lnTo>
                  <a:lnTo>
                    <a:pt x="4349657" y="1402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3360008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959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3473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3346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32190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1426" y="306273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177" y="3291739"/>
            <a:ext cx="445389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198">
              <a:spcBef>
                <a:spcPts val="90"/>
              </a:spcBef>
              <a:tabLst>
                <a:tab pos="4212485" algn="l"/>
              </a:tabLst>
            </a:pPr>
            <a:r>
              <a:rPr sz="1100" dirty="0">
                <a:latin typeface="Arial"/>
                <a:cs typeface="Arial"/>
              </a:rPr>
              <a:t>Memory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requirement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major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GBFS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900" spc="-15" baseline="9259" dirty="0">
                <a:solidFill>
                  <a:srgbClr val="8E0000"/>
                </a:solidFill>
                <a:latin typeface="Arial"/>
                <a:cs typeface="Arial"/>
              </a:rPr>
              <a:t>75</a:t>
            </a:r>
            <a:r>
              <a:rPr sz="900" spc="-104" baseline="9259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900" baseline="9259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900" spc="-97" baseline="9259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900" spc="-37" baseline="9259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900" baseline="9259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known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form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best-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expensive Combine</a:t>
            </a:r>
            <a:r>
              <a:rPr sz="11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 so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far to reach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total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 through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instead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Idea: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expensive Combine</a:t>
            </a:r>
            <a:r>
              <a:rPr sz="11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 so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far to reach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total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 through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instead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expensive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Combine</a:t>
            </a:r>
            <a:r>
              <a:rPr sz="11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 so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far to reach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estimated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total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 through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instead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expensive Combine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 so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far to reach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total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 through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instead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expensive Combine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 so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far to reach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total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 through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Implementation: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search,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instead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77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5" dirty="0"/>
              <a:t> </a:t>
            </a:r>
            <a:r>
              <a:rPr dirty="0"/>
              <a:t>Solving</a:t>
            </a:r>
            <a:r>
              <a:rPr spc="75" dirty="0"/>
              <a:t> </a:t>
            </a:r>
            <a:r>
              <a:rPr dirty="0"/>
              <a:t>as</a:t>
            </a:r>
            <a:r>
              <a:rPr spc="75" dirty="0"/>
              <a:t> </a:t>
            </a:r>
            <a:r>
              <a:rPr dirty="0"/>
              <a:t>Search</a:t>
            </a:r>
            <a:r>
              <a:rPr spc="7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1235"/>
            <a:ext cx="4400550" cy="1906270"/>
            <a:chOff x="129196" y="841234"/>
            <a:chExt cx="4400550" cy="1906270"/>
          </a:xfrm>
        </p:grpSpPr>
        <p:sp>
          <p:nvSpPr>
            <p:cNvPr id="4" name="object 4"/>
            <p:cNvSpPr/>
            <p:nvPr/>
          </p:nvSpPr>
          <p:spPr>
            <a:xfrm>
              <a:off x="129196" y="841234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967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4548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3278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5469"/>
              <a:ext cx="50800" cy="1760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3947"/>
              <a:ext cx="4349750" cy="1642745"/>
            </a:xfrm>
            <a:custGeom>
              <a:avLst/>
              <a:gdLst/>
              <a:ahLst/>
              <a:cxnLst/>
              <a:rect l="l" t="t" r="r" b="b"/>
              <a:pathLst>
                <a:path w="4349750" h="1642745">
                  <a:moveTo>
                    <a:pt x="4349657" y="0"/>
                  </a:moveTo>
                  <a:lnTo>
                    <a:pt x="0" y="0"/>
                  </a:lnTo>
                  <a:lnTo>
                    <a:pt x="0" y="1591538"/>
                  </a:lnTo>
                  <a:lnTo>
                    <a:pt x="4008" y="1611263"/>
                  </a:lnTo>
                  <a:lnTo>
                    <a:pt x="14922" y="1627416"/>
                  </a:lnTo>
                  <a:lnTo>
                    <a:pt x="31075" y="1638330"/>
                  </a:lnTo>
                  <a:lnTo>
                    <a:pt x="50800" y="1642338"/>
                  </a:lnTo>
                  <a:lnTo>
                    <a:pt x="4298856" y="1642338"/>
                  </a:lnTo>
                  <a:lnTo>
                    <a:pt x="4318581" y="1638330"/>
                  </a:lnTo>
                  <a:lnTo>
                    <a:pt x="4334734" y="1627416"/>
                  </a:lnTo>
                  <a:lnTo>
                    <a:pt x="4345648" y="1611263"/>
                  </a:lnTo>
                  <a:lnTo>
                    <a:pt x="4349657" y="159153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23554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740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08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81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545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0182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93901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457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62058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59584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69616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4"/>
            <a:ext cx="4298856" cy="2018000"/>
          </a:xfrm>
          <a:prstGeom prst="rect">
            <a:avLst/>
          </a:prstGeom>
        </p:spPr>
        <p:txBody>
          <a:bodyPr vert="horz" wrap="square" lIns="0" tIns="184416" rIns="0" bIns="0" rtlCol="0">
            <a:spAutoFit/>
          </a:bodyPr>
          <a:lstStyle/>
          <a:p>
            <a:pPr marL="25400">
              <a:spcBef>
                <a:spcPts val="380"/>
              </a:spcBef>
            </a:pPr>
            <a:r>
              <a:rPr dirty="0">
                <a:solidFill>
                  <a:srgbClr val="3333B2"/>
                </a:solidFill>
              </a:rPr>
              <a:t>Notes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dirty="0">
                <a:solidFill>
                  <a:srgbClr val="3333B2"/>
                </a:solidFill>
              </a:rPr>
              <a:t>about</a:t>
            </a:r>
            <a:r>
              <a:rPr spc="-3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search</a:t>
            </a:r>
          </a:p>
          <a:p>
            <a:pPr marL="302252">
              <a:spcBef>
                <a:spcPts val="280"/>
              </a:spcBef>
            </a:pPr>
            <a:r>
              <a:rPr dirty="0"/>
              <a:t>Search</a:t>
            </a:r>
            <a:r>
              <a:rPr spc="-45" dirty="0"/>
              <a:t> </a:t>
            </a:r>
            <a:r>
              <a:rPr dirty="0"/>
              <a:t>happens</a:t>
            </a:r>
            <a:r>
              <a:rPr spc="-45" dirty="0"/>
              <a:t> </a:t>
            </a:r>
            <a:r>
              <a:rPr dirty="0">
                <a:solidFill>
                  <a:srgbClr val="C92626"/>
                </a:solidFill>
              </a:rPr>
              <a:t>inside</a:t>
            </a:r>
            <a:r>
              <a:rPr spc="-4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4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agent</a:t>
            </a:r>
          </a:p>
          <a:p>
            <a:pPr marL="579106" marR="1469988">
              <a:spcBef>
                <a:spcPts val="175"/>
              </a:spcBef>
            </a:pPr>
            <a:r>
              <a:rPr sz="1000" dirty="0"/>
              <a:t>a</a:t>
            </a:r>
            <a:r>
              <a:rPr sz="1000" spc="-15" dirty="0"/>
              <a:t> </a:t>
            </a:r>
            <a:r>
              <a:rPr sz="1000" dirty="0">
                <a:solidFill>
                  <a:srgbClr val="0000FF"/>
                </a:solidFill>
              </a:rPr>
              <a:t>planning</a:t>
            </a:r>
            <a:r>
              <a:rPr sz="1000" spc="-10" dirty="0">
                <a:solidFill>
                  <a:srgbClr val="0000FF"/>
                </a:solidFill>
              </a:rPr>
              <a:t> </a:t>
            </a:r>
            <a:r>
              <a:rPr sz="1000" dirty="0"/>
              <a:t>stage</a:t>
            </a:r>
            <a:r>
              <a:rPr sz="1000" spc="-15" dirty="0"/>
              <a:t> </a:t>
            </a:r>
            <a:r>
              <a:rPr sz="1000" dirty="0"/>
              <a:t>before</a:t>
            </a:r>
            <a:r>
              <a:rPr sz="1000" spc="-10" dirty="0"/>
              <a:t> acting </a:t>
            </a:r>
            <a:r>
              <a:rPr sz="1000" dirty="0"/>
              <a:t>different</a:t>
            </a:r>
            <a:r>
              <a:rPr sz="1000" spc="-15" dirty="0"/>
              <a:t> </a:t>
            </a:r>
            <a:r>
              <a:rPr sz="1000" dirty="0"/>
              <a:t>from</a:t>
            </a:r>
            <a:r>
              <a:rPr sz="1000" spc="-15" dirty="0"/>
              <a:t> </a:t>
            </a:r>
            <a:r>
              <a:rPr sz="1000" dirty="0">
                <a:solidFill>
                  <a:srgbClr val="C92626"/>
                </a:solidFill>
              </a:rPr>
              <a:t>searching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in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the</a:t>
            </a:r>
            <a:r>
              <a:rPr sz="1000" spc="-15" dirty="0">
                <a:solidFill>
                  <a:srgbClr val="C92626"/>
                </a:solidFill>
              </a:rPr>
              <a:t> </a:t>
            </a:r>
            <a:r>
              <a:rPr sz="1000" spc="-20" dirty="0">
                <a:solidFill>
                  <a:srgbClr val="C92626"/>
                </a:solidFill>
              </a:rPr>
              <a:t>world</a:t>
            </a:r>
            <a:endParaRPr sz="1000" dirty="0"/>
          </a:p>
          <a:p>
            <a:pPr marL="302252" marR="260344">
              <a:lnSpc>
                <a:spcPts val="1200"/>
              </a:lnSpc>
              <a:spcBef>
                <a:spcPts val="330"/>
              </a:spcBef>
            </a:pPr>
            <a:r>
              <a:rPr dirty="0"/>
              <a:t>An</a:t>
            </a:r>
            <a:r>
              <a:rPr spc="-30" dirty="0"/>
              <a:t> </a:t>
            </a:r>
            <a:r>
              <a:rPr dirty="0"/>
              <a:t>agent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10" dirty="0"/>
              <a:t>given</a:t>
            </a:r>
            <a:r>
              <a:rPr spc="-30" dirty="0"/>
              <a:t> </a:t>
            </a:r>
            <a:r>
              <a:rPr dirty="0">
                <a:solidFill>
                  <a:srgbClr val="C92626"/>
                </a:solidFill>
              </a:rPr>
              <a:t>a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description</a:t>
            </a:r>
            <a:r>
              <a:rPr spc="-2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what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achieve</a:t>
            </a:r>
            <a:r>
              <a:rPr spc="-10" dirty="0"/>
              <a:t>,</a:t>
            </a:r>
            <a:r>
              <a:rPr spc="-30" dirty="0"/>
              <a:t> </a:t>
            </a:r>
            <a:r>
              <a:rPr dirty="0"/>
              <a:t>not</a:t>
            </a:r>
            <a:r>
              <a:rPr spc="-25" dirty="0"/>
              <a:t> an </a:t>
            </a:r>
            <a:r>
              <a:rPr dirty="0">
                <a:solidFill>
                  <a:srgbClr val="C92626"/>
                </a:solidFill>
              </a:rPr>
              <a:t>algorithm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to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solve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25" dirty="0">
                <a:solidFill>
                  <a:srgbClr val="C92626"/>
                </a:solidFill>
              </a:rPr>
              <a:t>it</a:t>
            </a:r>
          </a:p>
          <a:p>
            <a:pPr marL="306062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the</a:t>
            </a:r>
            <a:r>
              <a:rPr sz="1000" spc="-30" dirty="0"/>
              <a:t> </a:t>
            </a:r>
            <a:r>
              <a:rPr sz="1000" dirty="0"/>
              <a:t>only</a:t>
            </a:r>
            <a:r>
              <a:rPr sz="1000" spc="-30" dirty="0"/>
              <a:t> </a:t>
            </a:r>
            <a:r>
              <a:rPr sz="1000" dirty="0"/>
              <a:t>possibility</a:t>
            </a:r>
            <a:r>
              <a:rPr sz="1000" spc="-25" dirty="0"/>
              <a:t> </a:t>
            </a:r>
            <a:r>
              <a:rPr sz="1000" dirty="0"/>
              <a:t>is</a:t>
            </a:r>
            <a:r>
              <a:rPr sz="1000" spc="-30" dirty="0"/>
              <a:t> </a:t>
            </a:r>
            <a:r>
              <a:rPr sz="1000" dirty="0"/>
              <a:t>to</a:t>
            </a:r>
            <a:r>
              <a:rPr sz="1000" spc="-25" dirty="0"/>
              <a:t> </a:t>
            </a:r>
            <a:r>
              <a:rPr sz="1000" dirty="0">
                <a:solidFill>
                  <a:srgbClr val="C92626"/>
                </a:solidFill>
              </a:rPr>
              <a:t>search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for</a:t>
            </a:r>
            <a:r>
              <a:rPr sz="1000" spc="-25" dirty="0">
                <a:solidFill>
                  <a:srgbClr val="C92626"/>
                </a:solidFill>
              </a:rPr>
              <a:t> </a:t>
            </a:r>
            <a:r>
              <a:rPr sz="1000" dirty="0">
                <a:solidFill>
                  <a:srgbClr val="C92626"/>
                </a:solidFill>
              </a:rPr>
              <a:t>a</a:t>
            </a:r>
            <a:r>
              <a:rPr sz="1000" spc="-30" dirty="0">
                <a:solidFill>
                  <a:srgbClr val="C92626"/>
                </a:solidFill>
              </a:rPr>
              <a:t> </a:t>
            </a:r>
            <a:r>
              <a:rPr sz="1000" spc="-10" dirty="0">
                <a:solidFill>
                  <a:srgbClr val="C92626"/>
                </a:solidFill>
              </a:rPr>
              <a:t>solution</a:t>
            </a:r>
            <a:endParaRPr sz="1000" dirty="0">
              <a:latin typeface="Meiryo UI"/>
              <a:cs typeface="Meiryo UI"/>
            </a:endParaRPr>
          </a:p>
          <a:p>
            <a:pPr marL="302252">
              <a:spcBef>
                <a:spcPts val="355"/>
              </a:spcBef>
            </a:pPr>
            <a:r>
              <a:rPr spc="-10" dirty="0">
                <a:solidFill>
                  <a:srgbClr val="C92626"/>
                </a:solidFill>
              </a:rPr>
              <a:t>Searching </a:t>
            </a:r>
            <a:r>
              <a:rPr dirty="0">
                <a:solidFill>
                  <a:srgbClr val="C92626"/>
                </a:solidFill>
              </a:rPr>
              <a:t>can</a:t>
            </a:r>
            <a:r>
              <a:rPr spc="-10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be</a:t>
            </a:r>
            <a:r>
              <a:rPr spc="-10" dirty="0">
                <a:solidFill>
                  <a:srgbClr val="C92626"/>
                </a:solidFill>
              </a:rPr>
              <a:t> computationally </a:t>
            </a:r>
            <a:r>
              <a:rPr dirty="0">
                <a:solidFill>
                  <a:srgbClr val="C92626"/>
                </a:solidFill>
              </a:rPr>
              <a:t>very</a:t>
            </a:r>
            <a:r>
              <a:rPr spc="-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demanding</a:t>
            </a:r>
            <a:r>
              <a:rPr spc="-10" dirty="0">
                <a:solidFill>
                  <a:srgbClr val="C92626"/>
                </a:solidFill>
              </a:rPr>
              <a:t> </a:t>
            </a:r>
            <a:r>
              <a:rPr spc="-10" dirty="0"/>
              <a:t>(NP-hard)</a:t>
            </a:r>
          </a:p>
          <a:p>
            <a:pPr marL="302252" marR="283838">
              <a:lnSpc>
                <a:spcPct val="102600"/>
              </a:lnSpc>
              <a:spcBef>
                <a:spcPts val="295"/>
              </a:spcBef>
            </a:pPr>
            <a:r>
              <a:rPr dirty="0">
                <a:solidFill>
                  <a:srgbClr val="C92626"/>
                </a:solidFill>
              </a:rPr>
              <a:t>Can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driven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with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benefits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by</a:t>
            </a:r>
            <a:r>
              <a:rPr spc="-30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knowledge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of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dirty="0">
                <a:solidFill>
                  <a:srgbClr val="C92626"/>
                </a:solidFill>
              </a:rPr>
              <a:t>the</a:t>
            </a:r>
            <a:r>
              <a:rPr spc="-35" dirty="0">
                <a:solidFill>
                  <a:srgbClr val="C92626"/>
                </a:solidFill>
              </a:rPr>
              <a:t> </a:t>
            </a:r>
            <a:r>
              <a:rPr spc="-10" dirty="0">
                <a:solidFill>
                  <a:srgbClr val="C92626"/>
                </a:solidFill>
              </a:rPr>
              <a:t>problem </a:t>
            </a:r>
            <a:r>
              <a:rPr dirty="0">
                <a:solidFill>
                  <a:srgbClr val="C92626"/>
                </a:solidFill>
              </a:rPr>
              <a:t>(heuristic </a:t>
            </a:r>
            <a:r>
              <a:rPr spc="-10" dirty="0">
                <a:solidFill>
                  <a:srgbClr val="C92626"/>
                </a:solidFill>
              </a:rPr>
              <a:t>knowledge)</a:t>
            </a:r>
            <a:r>
              <a:rPr dirty="0">
                <a:solidFill>
                  <a:srgbClr val="C92626"/>
                </a:solidFill>
              </a:rPr>
              <a:t> </a:t>
            </a:r>
            <a:r>
              <a:rPr spc="-85" dirty="0">
                <a:latin typeface="Tahoma"/>
                <a:cs typeface="Tahoma"/>
              </a:rPr>
              <a:t>=</a:t>
            </a:r>
            <a:r>
              <a:rPr i="1" spc="-85" dirty="0">
                <a:latin typeface="Meiryo UI"/>
                <a:cs typeface="Meiryo UI"/>
              </a:rPr>
              <a:t>⇒</a:t>
            </a:r>
            <a:r>
              <a:rPr i="1" spc="-65" dirty="0"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0000FF"/>
                </a:solidFill>
              </a:rPr>
              <a:t>informed/heuristic</a:t>
            </a:r>
            <a:r>
              <a:rPr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search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35" baseline="27777" dirty="0">
                <a:latin typeface="Meiryo UI"/>
                <a:cs typeface="Meiryo UI"/>
              </a:rPr>
              <a:t> </a:t>
            </a:r>
            <a:r>
              <a:rPr dirty="0"/>
              <a:t>Search</a:t>
            </a:r>
            <a:r>
              <a:rPr spc="-5" dirty="0"/>
              <a:t> </a:t>
            </a:r>
            <a:r>
              <a:rPr spc="-10" dirty="0"/>
              <a:t>Strategy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56449"/>
            <a:ext cx="4400550" cy="2118360"/>
            <a:chOff x="129196" y="756449"/>
            <a:chExt cx="4400550" cy="2118360"/>
          </a:xfrm>
        </p:grpSpPr>
        <p:sp>
          <p:nvSpPr>
            <p:cNvPr id="4" name="object 4"/>
            <p:cNvSpPr/>
            <p:nvPr/>
          </p:nvSpPr>
          <p:spPr>
            <a:xfrm>
              <a:off x="129196" y="756449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2807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7266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5996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00684"/>
              <a:ext cx="50800" cy="1971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72341"/>
              <a:ext cx="4349750" cy="1851660"/>
            </a:xfrm>
            <a:custGeom>
              <a:avLst/>
              <a:gdLst/>
              <a:ahLst/>
              <a:cxnLst/>
              <a:rect l="l" t="t" r="r" b="b"/>
              <a:pathLst>
                <a:path w="4349750" h="1851660">
                  <a:moveTo>
                    <a:pt x="4349657" y="0"/>
                  </a:moveTo>
                  <a:lnTo>
                    <a:pt x="0" y="0"/>
                  </a:lnTo>
                  <a:lnTo>
                    <a:pt x="0" y="1800322"/>
                  </a:lnTo>
                  <a:lnTo>
                    <a:pt x="4008" y="1820047"/>
                  </a:lnTo>
                  <a:lnTo>
                    <a:pt x="14922" y="1836200"/>
                  </a:lnTo>
                  <a:lnTo>
                    <a:pt x="31075" y="1847114"/>
                  </a:lnTo>
                  <a:lnTo>
                    <a:pt x="50800" y="1851123"/>
                  </a:lnTo>
                  <a:lnTo>
                    <a:pt x="4298856" y="1851123"/>
                  </a:lnTo>
                  <a:lnTo>
                    <a:pt x="4318581" y="1847114"/>
                  </a:lnTo>
                  <a:lnTo>
                    <a:pt x="4334734" y="1836200"/>
                  </a:lnTo>
                  <a:lnTo>
                    <a:pt x="4345648" y="1820047"/>
                  </a:lnTo>
                  <a:lnTo>
                    <a:pt x="4349657" y="180032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38761"/>
              <a:ext cx="0" cy="1953260"/>
            </a:xfrm>
            <a:custGeom>
              <a:avLst/>
              <a:gdLst/>
              <a:ahLst/>
              <a:cxnLst/>
              <a:rect l="l" t="t" r="r" b="b"/>
              <a:pathLst>
                <a:path h="1953260">
                  <a:moveTo>
                    <a:pt x="0" y="195295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60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33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006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2022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23026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42005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612125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6395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1578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492984"/>
              <a:ext cx="76809" cy="7680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1581" y="708330"/>
            <a:ext cx="4233545" cy="208544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799">
              <a:spcBef>
                <a:spcPts val="380"/>
              </a:spcBef>
            </a:pPr>
            <a:r>
              <a:rPr sz="11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200" i="1" spc="-22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best-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327652" marR="50164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avoid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expanding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already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expensive Combine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Uniform-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Cost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Greedy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 so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far to reach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195"/>
              </a:lnSpc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total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 through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goal</a:t>
            </a:r>
            <a:endParaRPr sz="1000">
              <a:latin typeface="Arial"/>
              <a:cs typeface="Arial"/>
            </a:endParaRPr>
          </a:p>
          <a:p>
            <a:pPr marL="327652" marR="441314" indent="-2927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1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first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with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lowest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estimated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the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cheapest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through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Implementation: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uniform-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+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instead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20230"/>
            <a:ext cx="4400550" cy="2208530"/>
            <a:chOff x="129196" y="720229"/>
            <a:chExt cx="4400550" cy="2208530"/>
          </a:xfrm>
        </p:grpSpPr>
        <p:sp>
          <p:nvSpPr>
            <p:cNvPr id="4" name="object 4"/>
            <p:cNvSpPr/>
            <p:nvPr/>
          </p:nvSpPr>
          <p:spPr>
            <a:xfrm>
              <a:off x="129196" y="72022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2698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14281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770788"/>
              <a:ext cx="50800" cy="2056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764624"/>
              <a:ext cx="4349750" cy="2113280"/>
            </a:xfrm>
            <a:custGeom>
              <a:avLst/>
              <a:gdLst/>
              <a:ahLst/>
              <a:cxnLst/>
              <a:rect l="l" t="t" r="r" b="b"/>
              <a:pathLst>
                <a:path w="4349750" h="2113280">
                  <a:moveTo>
                    <a:pt x="4349657" y="0"/>
                  </a:moveTo>
                  <a:lnTo>
                    <a:pt x="0" y="0"/>
                  </a:lnTo>
                  <a:lnTo>
                    <a:pt x="0" y="2062357"/>
                  </a:lnTo>
                  <a:lnTo>
                    <a:pt x="4008" y="2082081"/>
                  </a:lnTo>
                  <a:lnTo>
                    <a:pt x="14922" y="2098234"/>
                  </a:lnTo>
                  <a:lnTo>
                    <a:pt x="31075" y="2109148"/>
                  </a:lnTo>
                  <a:lnTo>
                    <a:pt x="50800" y="2113157"/>
                  </a:lnTo>
                  <a:lnTo>
                    <a:pt x="4298856" y="2113157"/>
                  </a:lnTo>
                  <a:lnTo>
                    <a:pt x="4318581" y="2109148"/>
                  </a:lnTo>
                  <a:lnTo>
                    <a:pt x="4334734" y="2098234"/>
                  </a:lnTo>
                  <a:lnTo>
                    <a:pt x="4345648" y="2082081"/>
                  </a:lnTo>
                  <a:lnTo>
                    <a:pt x="4349657" y="20623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808862"/>
              <a:ext cx="0" cy="2037714"/>
            </a:xfrm>
            <a:custGeom>
              <a:avLst/>
              <a:gdLst/>
              <a:ahLst/>
              <a:cxnLst/>
              <a:rect l="l" t="t" r="r" b="b"/>
              <a:pathLst>
                <a:path h="2037714">
                  <a:moveTo>
                    <a:pt x="0" y="20371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6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34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7076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789930"/>
              <a:ext cx="4247810" cy="18585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14646" y="2747148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285" y="1932216"/>
              <a:ext cx="3495306" cy="13289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221" y="1932178"/>
              <a:ext cx="3596016" cy="132902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664" y="1932117"/>
              <a:ext cx="3503696" cy="132909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482" y="1932185"/>
              <a:ext cx="3606469" cy="13290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601" y="1932185"/>
              <a:ext cx="3618747" cy="13290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24090"/>
            <a:ext cx="4400550" cy="3110230"/>
            <a:chOff x="129196" y="324090"/>
            <a:chExt cx="4400550" cy="3110230"/>
          </a:xfrm>
        </p:grpSpPr>
        <p:sp>
          <p:nvSpPr>
            <p:cNvPr id="4" name="object 4"/>
            <p:cNvSpPr/>
            <p:nvPr/>
          </p:nvSpPr>
          <p:spPr>
            <a:xfrm>
              <a:off x="129196" y="3240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374650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68481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12718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000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3873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3746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357920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72" y="1932190"/>
              <a:ext cx="3454273" cy="132901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65725" y="328886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79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81" y="45565"/>
            <a:ext cx="24447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z="1400" i="1" dirty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sz="1500" i="1" baseline="27777" dirty="0">
                <a:solidFill>
                  <a:srgbClr val="3333B2"/>
                </a:solidFill>
                <a:latin typeface="Meiryo UI"/>
                <a:cs typeface="Meiryo UI"/>
              </a:rPr>
              <a:t>∗</a:t>
            </a:r>
            <a:r>
              <a:rPr sz="1500" i="1" spc="187" baseline="27777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Strategy:</a:t>
            </a:r>
            <a:r>
              <a:rPr sz="1400" spc="1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73547"/>
            <a:ext cx="4400550" cy="3082925"/>
            <a:chOff x="129196" y="373544"/>
            <a:chExt cx="4400550" cy="3082925"/>
          </a:xfrm>
        </p:grpSpPr>
        <p:sp>
          <p:nvSpPr>
            <p:cNvPr id="4" name="object 4"/>
            <p:cNvSpPr/>
            <p:nvPr/>
          </p:nvSpPr>
          <p:spPr>
            <a:xfrm>
              <a:off x="129196" y="3735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81870"/>
              <a:ext cx="101600" cy="74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69170"/>
              <a:ext cx="4298856" cy="86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24103"/>
              <a:ext cx="50800" cy="2957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17935"/>
              <a:ext cx="4349750" cy="3014980"/>
            </a:xfrm>
            <a:custGeom>
              <a:avLst/>
              <a:gdLst/>
              <a:ahLst/>
              <a:cxnLst/>
              <a:rect l="l" t="t" r="r" b="b"/>
              <a:pathLst>
                <a:path w="4349750" h="3014979">
                  <a:moveTo>
                    <a:pt x="4349657" y="0"/>
                  </a:moveTo>
                  <a:lnTo>
                    <a:pt x="0" y="0"/>
                  </a:lnTo>
                  <a:lnTo>
                    <a:pt x="0" y="2963935"/>
                  </a:lnTo>
                  <a:lnTo>
                    <a:pt x="4008" y="2983659"/>
                  </a:lnTo>
                  <a:lnTo>
                    <a:pt x="14922" y="2999812"/>
                  </a:lnTo>
                  <a:lnTo>
                    <a:pt x="31075" y="3010727"/>
                  </a:lnTo>
                  <a:lnTo>
                    <a:pt x="50800" y="3014735"/>
                  </a:lnTo>
                  <a:lnTo>
                    <a:pt x="4298856" y="3014735"/>
                  </a:lnTo>
                  <a:lnTo>
                    <a:pt x="4318581" y="3010727"/>
                  </a:lnTo>
                  <a:lnTo>
                    <a:pt x="4334734" y="2999812"/>
                  </a:lnTo>
                  <a:lnTo>
                    <a:pt x="4345648" y="2983659"/>
                  </a:lnTo>
                  <a:lnTo>
                    <a:pt x="4349657" y="296393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62172"/>
              <a:ext cx="0" cy="2938780"/>
            </a:xfrm>
            <a:custGeom>
              <a:avLst/>
              <a:gdLst/>
              <a:ahLst/>
              <a:cxnLst/>
              <a:rect l="l" t="t" r="r" b="b"/>
              <a:pathLst>
                <a:path h="2938779">
                  <a:moveTo>
                    <a:pt x="0" y="29387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94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367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240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242" y="407373"/>
              <a:ext cx="2613490" cy="1561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72" y="1981644"/>
              <a:ext cx="3454273" cy="132901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088190" y="3135929"/>
            <a:ext cx="70294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90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r>
              <a:rPr sz="9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C92626"/>
                </a:solidFill>
                <a:latin typeface="Arial"/>
                <a:cs typeface="Arial"/>
              </a:rPr>
              <a:t>path!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5725" y="333832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79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240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160" dirty="0"/>
              <a:t> </a:t>
            </a:r>
            <a:r>
              <a:rPr dirty="0"/>
              <a:t>Admissible</a:t>
            </a:r>
            <a:r>
              <a:rPr spc="55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dirty="0"/>
              <a:t>Consistent</a:t>
            </a:r>
            <a:r>
              <a:rPr spc="55" dirty="0"/>
              <a:t> </a:t>
            </a:r>
            <a:r>
              <a:rPr spc="-10" dirty="0"/>
              <a:t>Heuristics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717933"/>
            <a:ext cx="4400550" cy="970915"/>
            <a:chOff x="129196" y="717930"/>
            <a:chExt cx="4400550" cy="970915"/>
          </a:xfrm>
        </p:grpSpPr>
        <p:sp>
          <p:nvSpPr>
            <p:cNvPr id="4" name="object 4"/>
            <p:cNvSpPr/>
            <p:nvPr/>
          </p:nvSpPr>
          <p:spPr>
            <a:xfrm>
              <a:off x="129196" y="71793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952"/>
                  </a:lnTo>
                  <a:lnTo>
                    <a:pt x="4349657" y="20195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0722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58678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57408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62165"/>
              <a:ext cx="50800" cy="8246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951511"/>
              <a:ext cx="4349750" cy="686435"/>
            </a:xfrm>
            <a:custGeom>
              <a:avLst/>
              <a:gdLst/>
              <a:ahLst/>
              <a:cxnLst/>
              <a:rect l="l" t="t" r="r" b="b"/>
              <a:pathLst>
                <a:path w="4349750" h="686435">
                  <a:moveTo>
                    <a:pt x="4349657" y="0"/>
                  </a:moveTo>
                  <a:lnTo>
                    <a:pt x="0" y="0"/>
                  </a:lnTo>
                  <a:lnTo>
                    <a:pt x="0" y="635277"/>
                  </a:lnTo>
                  <a:lnTo>
                    <a:pt x="4008" y="655001"/>
                  </a:lnTo>
                  <a:lnTo>
                    <a:pt x="14922" y="671154"/>
                  </a:lnTo>
                  <a:lnTo>
                    <a:pt x="31075" y="682068"/>
                  </a:lnTo>
                  <a:lnTo>
                    <a:pt x="50800" y="686077"/>
                  </a:lnTo>
                  <a:lnTo>
                    <a:pt x="4298856" y="686077"/>
                  </a:lnTo>
                  <a:lnTo>
                    <a:pt x="4318581" y="682068"/>
                  </a:lnTo>
                  <a:lnTo>
                    <a:pt x="4334734" y="671154"/>
                  </a:lnTo>
                  <a:lnTo>
                    <a:pt x="4345648" y="655001"/>
                  </a:lnTo>
                  <a:lnTo>
                    <a:pt x="4349657" y="63527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00264"/>
              <a:ext cx="0" cy="805815"/>
            </a:xfrm>
            <a:custGeom>
              <a:avLst/>
              <a:gdLst/>
              <a:ahLst/>
              <a:cxnLst/>
              <a:rect l="l" t="t" r="r" b="b"/>
              <a:pathLst>
                <a:path h="805815">
                  <a:moveTo>
                    <a:pt x="0" y="8055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75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748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621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0139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45285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97126"/>
              <a:ext cx="61874" cy="6187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31577" y="1789505"/>
            <a:ext cx="4400550" cy="1143000"/>
            <a:chOff x="129196" y="1789505"/>
            <a:chExt cx="4400550" cy="1143000"/>
          </a:xfrm>
        </p:grpSpPr>
        <p:sp>
          <p:nvSpPr>
            <p:cNvPr id="18" name="object 18"/>
            <p:cNvSpPr/>
            <p:nvPr/>
          </p:nvSpPr>
          <p:spPr>
            <a:xfrm>
              <a:off x="129196" y="178950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952"/>
                  </a:lnTo>
                  <a:lnTo>
                    <a:pt x="4349657" y="20195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978812"/>
              <a:ext cx="4349657" cy="506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2830436"/>
              <a:ext cx="101600" cy="101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797" y="2817736"/>
              <a:ext cx="4298856" cy="1143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1833740"/>
              <a:ext cx="50800" cy="9966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196" y="2023082"/>
              <a:ext cx="4349750" cy="858519"/>
            </a:xfrm>
            <a:custGeom>
              <a:avLst/>
              <a:gdLst/>
              <a:ahLst/>
              <a:cxnLst/>
              <a:rect l="l" t="t" r="r" b="b"/>
              <a:pathLst>
                <a:path w="4349750" h="858519">
                  <a:moveTo>
                    <a:pt x="4349657" y="0"/>
                  </a:moveTo>
                  <a:lnTo>
                    <a:pt x="0" y="0"/>
                  </a:lnTo>
                  <a:lnTo>
                    <a:pt x="0" y="807353"/>
                  </a:lnTo>
                  <a:lnTo>
                    <a:pt x="4008" y="827078"/>
                  </a:lnTo>
                  <a:lnTo>
                    <a:pt x="14922" y="843231"/>
                  </a:lnTo>
                  <a:lnTo>
                    <a:pt x="31075" y="854145"/>
                  </a:lnTo>
                  <a:lnTo>
                    <a:pt x="50800" y="858154"/>
                  </a:lnTo>
                  <a:lnTo>
                    <a:pt x="4298856" y="858154"/>
                  </a:lnTo>
                  <a:lnTo>
                    <a:pt x="4318581" y="854145"/>
                  </a:lnTo>
                  <a:lnTo>
                    <a:pt x="4334734" y="843231"/>
                  </a:lnTo>
                  <a:lnTo>
                    <a:pt x="4345648" y="827078"/>
                  </a:lnTo>
                  <a:lnTo>
                    <a:pt x="4349657" y="80735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1835"/>
              <a:ext cx="0" cy="977900"/>
            </a:xfrm>
            <a:custGeom>
              <a:avLst/>
              <a:gdLst/>
              <a:ahLst/>
              <a:cxnLst/>
              <a:rect l="l" t="t" r="r" b="b"/>
              <a:pathLst>
                <a:path h="977900">
                  <a:moveTo>
                    <a:pt x="0" y="9776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18591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18464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183373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72970"/>
              <a:ext cx="76809" cy="768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588945"/>
              <a:ext cx="61874" cy="618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740774"/>
              <a:ext cx="61874" cy="6187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31579" y="654165"/>
            <a:ext cx="4306570" cy="222868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0799">
              <a:spcBef>
                <a:spcPts val="52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Admissible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heuristics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3333B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3333B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3333B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3333B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 marR="147317">
              <a:lnSpc>
                <a:spcPts val="1200"/>
              </a:lnSpc>
              <a:spcBef>
                <a:spcPts val="555"/>
              </a:spcBef>
            </a:pP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admissible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optimistic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never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overestimates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reach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goal:</a:t>
            </a:r>
            <a:endParaRPr sz="1100">
              <a:latin typeface="Arial"/>
              <a:cs typeface="Arial"/>
            </a:endParaRPr>
          </a:p>
          <a:p>
            <a:pPr marL="604505" marR="986765">
              <a:spcBef>
                <a:spcPts val="155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3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≤</a:t>
            </a:r>
            <a:r>
              <a:rPr sz="1000" i="1" spc="-5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05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where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is the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 </a:t>
            </a:r>
            <a:r>
              <a:rPr sz="1000" dirty="0">
                <a:latin typeface="Arial"/>
                <a:cs typeface="Arial"/>
              </a:rPr>
              <a:t>ex: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straight-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line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distance</a:t>
            </a:r>
            <a:r>
              <a:rPr sz="1000" spc="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h</a:t>
            </a:r>
            <a:r>
              <a:rPr sz="1050" i="1" baseline="-11904" dirty="0">
                <a:solidFill>
                  <a:srgbClr val="006300"/>
                </a:solidFill>
                <a:latin typeface="Arial"/>
                <a:cs typeface="Arial"/>
              </a:rPr>
              <a:t>SDL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()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Bucharest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455"/>
              </a:spcBef>
            </a:pPr>
            <a:endParaRPr sz="1000">
              <a:latin typeface="Arial"/>
              <a:cs typeface="Arial"/>
            </a:endParaRPr>
          </a:p>
          <a:p>
            <a:pPr marL="50164"/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Consistent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heuristics</a:t>
            </a:r>
            <a:r>
              <a:rPr sz="1100" spc="-6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3333B2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3333B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3333B2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3333B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7652" marR="43179">
              <a:lnSpc>
                <a:spcPct val="102600"/>
              </a:lnSpc>
              <a:spcBef>
                <a:spcPts val="385"/>
              </a:spcBef>
            </a:pP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consistent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monotonic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iff,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every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n’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n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c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60" dirty="0">
                <a:latin typeface="Arial"/>
                <a:cs typeface="Arial"/>
              </a:rPr>
              <a:t>a</a:t>
            </a:r>
            <a:r>
              <a:rPr sz="1100" i="1" spc="-6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200" i="1" spc="-30" baseline="27777" dirty="0">
                <a:latin typeface="Meiryo UI"/>
                <a:cs typeface="Meiryo UI"/>
              </a:rPr>
              <a:t>m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spc="-20" dirty="0"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327652">
              <a:lnSpc>
                <a:spcPts val="1195"/>
              </a:lnSpc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Meiryo UI"/>
                <a:cs typeface="Meiryo UI"/>
              </a:rPr>
              <a:t>≤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c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190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i="1" spc="-6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i="1" spc="-6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190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i="1" spc="-16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200" i="1" spc="-247" baseline="27777" dirty="0">
                <a:solidFill>
                  <a:srgbClr val="C92626"/>
                </a:solidFill>
                <a:latin typeface="Meiryo UI"/>
                <a:cs typeface="Meiryo UI"/>
              </a:rPr>
              <a:t>m</a:t>
            </a:r>
            <a:r>
              <a:rPr sz="1100" spc="-16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8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8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200" i="1" spc="-30" baseline="27777" dirty="0">
                <a:solidFill>
                  <a:srgbClr val="C92626"/>
                </a:solidFill>
                <a:latin typeface="Meiryo UI"/>
                <a:cs typeface="Meiryo UI"/>
              </a:rPr>
              <a:t>m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04505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verifies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triangular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604505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straight-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line</a:t>
            </a:r>
            <a:r>
              <a:rPr sz="1000" spc="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distance</a:t>
            </a:r>
            <a:r>
              <a:rPr sz="1000" spc="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h</a:t>
            </a:r>
            <a:r>
              <a:rPr sz="1050" i="1" baseline="-11904" dirty="0">
                <a:solidFill>
                  <a:srgbClr val="006300"/>
                </a:solidFill>
                <a:latin typeface="Arial"/>
                <a:cs typeface="Arial"/>
              </a:rPr>
              <a:t>SDL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()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Bucharest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1" y="45565"/>
            <a:ext cx="26365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Problem-solving</a:t>
            </a:r>
            <a:r>
              <a:rPr sz="1400" spc="114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Agent:</a:t>
            </a:r>
            <a:r>
              <a:rPr sz="1400" spc="2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Schema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2411730"/>
            <a:chOff x="129196" y="360095"/>
            <a:chExt cx="4400550" cy="241173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66965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65695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258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96"/>
              <a:ext cx="4349750" cy="2316480"/>
            </a:xfrm>
            <a:custGeom>
              <a:avLst/>
              <a:gdLst/>
              <a:ahLst/>
              <a:cxnLst/>
              <a:rect l="l" t="t" r="r" b="b"/>
              <a:pathLst>
                <a:path w="4349750" h="2316480">
                  <a:moveTo>
                    <a:pt x="4349657" y="0"/>
                  </a:moveTo>
                  <a:lnTo>
                    <a:pt x="0" y="0"/>
                  </a:lnTo>
                  <a:lnTo>
                    <a:pt x="0" y="2265157"/>
                  </a:lnTo>
                  <a:lnTo>
                    <a:pt x="4008" y="2284882"/>
                  </a:lnTo>
                  <a:lnTo>
                    <a:pt x="14922" y="2301035"/>
                  </a:lnTo>
                  <a:lnTo>
                    <a:pt x="31075" y="2311949"/>
                  </a:lnTo>
                  <a:lnTo>
                    <a:pt x="50800" y="2315958"/>
                  </a:lnTo>
                  <a:lnTo>
                    <a:pt x="4298856" y="2315958"/>
                  </a:lnTo>
                  <a:lnTo>
                    <a:pt x="4318581" y="2311949"/>
                  </a:lnTo>
                  <a:lnTo>
                    <a:pt x="4334734" y="2301035"/>
                  </a:lnTo>
                  <a:lnTo>
                    <a:pt x="4345648" y="2284882"/>
                  </a:lnTo>
                  <a:lnTo>
                    <a:pt x="4349657" y="22651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33"/>
              <a:ext cx="0" cy="2240280"/>
            </a:xfrm>
            <a:custGeom>
              <a:avLst/>
              <a:gdLst/>
              <a:ahLst/>
              <a:cxnLst/>
              <a:rect l="l" t="t" r="r" b="b"/>
              <a:pathLst>
                <a:path h="2240280">
                  <a:moveTo>
                    <a:pt x="0" y="2239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589" y="429823"/>
              <a:ext cx="3610668" cy="21326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1577" y="2834426"/>
            <a:ext cx="4400550" cy="621665"/>
            <a:chOff x="129196" y="2834423"/>
            <a:chExt cx="4400550" cy="621665"/>
          </a:xfrm>
        </p:grpSpPr>
        <p:sp>
          <p:nvSpPr>
            <p:cNvPr id="15" name="object 15"/>
            <p:cNvSpPr/>
            <p:nvPr/>
          </p:nvSpPr>
          <p:spPr>
            <a:xfrm>
              <a:off x="129196" y="283442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369805"/>
              <a:ext cx="101600" cy="86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357105"/>
              <a:ext cx="4298856" cy="988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2884982"/>
              <a:ext cx="50800" cy="4848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2878842"/>
              <a:ext cx="4349750" cy="542290"/>
            </a:xfrm>
            <a:custGeom>
              <a:avLst/>
              <a:gdLst/>
              <a:ahLst/>
              <a:cxnLst/>
              <a:rect l="l" t="t" r="r" b="b"/>
              <a:pathLst>
                <a:path w="4349750" h="542289">
                  <a:moveTo>
                    <a:pt x="4349657" y="0"/>
                  </a:moveTo>
                  <a:lnTo>
                    <a:pt x="0" y="0"/>
                  </a:lnTo>
                  <a:lnTo>
                    <a:pt x="0" y="490962"/>
                  </a:lnTo>
                  <a:lnTo>
                    <a:pt x="4008" y="510687"/>
                  </a:lnTo>
                  <a:lnTo>
                    <a:pt x="14922" y="526840"/>
                  </a:lnTo>
                  <a:lnTo>
                    <a:pt x="31075" y="537754"/>
                  </a:lnTo>
                  <a:lnTo>
                    <a:pt x="50800" y="541763"/>
                  </a:lnTo>
                  <a:lnTo>
                    <a:pt x="4298856" y="541763"/>
                  </a:lnTo>
                  <a:lnTo>
                    <a:pt x="4318581" y="537754"/>
                  </a:lnTo>
                  <a:lnTo>
                    <a:pt x="4334734" y="526840"/>
                  </a:lnTo>
                  <a:lnTo>
                    <a:pt x="4345648" y="510687"/>
                  </a:lnTo>
                  <a:lnTo>
                    <a:pt x="4349657" y="4909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2923079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7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2910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28976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8849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84991" y="259010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81" y="2858133"/>
            <a:ext cx="4237355" cy="33791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executing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sequence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agent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ignores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its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percepts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choosing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since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knows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in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advance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what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they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will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be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9680" y="3202276"/>
            <a:ext cx="1296035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(“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open</a:t>
            </a:r>
            <a:r>
              <a:rPr sz="1100" spc="-4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loop</a:t>
            </a:r>
            <a:r>
              <a:rPr sz="1100" spc="-4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system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”)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97" baseline="27777" dirty="0">
                <a:latin typeface="Meiryo UI"/>
                <a:cs typeface="Meiryo UI"/>
              </a:rPr>
              <a:t> </a:t>
            </a:r>
            <a:r>
              <a:rPr dirty="0"/>
              <a:t>Tree</a:t>
            </a:r>
            <a:r>
              <a:rPr spc="-25" dirty="0"/>
              <a:t> </a:t>
            </a:r>
            <a:r>
              <a:rPr dirty="0"/>
              <a:t>Search:</a:t>
            </a:r>
            <a:r>
              <a:rPr spc="6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3068320"/>
            <a:chOff x="129196" y="360095"/>
            <a:chExt cx="4400550" cy="306832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2634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36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15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0"/>
              <a:ext cx="4349750" cy="2973070"/>
            </a:xfrm>
            <a:custGeom>
              <a:avLst/>
              <a:gdLst/>
              <a:ahLst/>
              <a:cxnLst/>
              <a:rect l="l" t="t" r="r" b="b"/>
              <a:pathLst>
                <a:path w="4349750" h="2973070">
                  <a:moveTo>
                    <a:pt x="4349657" y="0"/>
                  </a:moveTo>
                  <a:lnTo>
                    <a:pt x="0" y="0"/>
                  </a:lnTo>
                  <a:lnTo>
                    <a:pt x="0" y="2921865"/>
                  </a:lnTo>
                  <a:lnTo>
                    <a:pt x="4008" y="2941590"/>
                  </a:lnTo>
                  <a:lnTo>
                    <a:pt x="14922" y="2957743"/>
                  </a:lnTo>
                  <a:lnTo>
                    <a:pt x="31075" y="2968657"/>
                  </a:lnTo>
                  <a:lnTo>
                    <a:pt x="50800" y="2972666"/>
                  </a:lnTo>
                  <a:lnTo>
                    <a:pt x="4298856" y="2972666"/>
                  </a:lnTo>
                  <a:lnTo>
                    <a:pt x="4318581" y="2968657"/>
                  </a:lnTo>
                  <a:lnTo>
                    <a:pt x="4334734" y="2957743"/>
                  </a:lnTo>
                  <a:lnTo>
                    <a:pt x="4345648" y="2941590"/>
                  </a:lnTo>
                  <a:lnTo>
                    <a:pt x="4349657" y="292186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7"/>
              <a:ext cx="0" cy="2896870"/>
            </a:xfrm>
            <a:custGeom>
              <a:avLst/>
              <a:gdLst/>
              <a:ahLst/>
              <a:cxnLst/>
              <a:rect l="l" t="t" r="r" b="b"/>
              <a:pathLst>
                <a:path h="2896870">
                  <a:moveTo>
                    <a:pt x="0" y="28966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66442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74458"/>
              <a:ext cx="76809" cy="768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4278" y="338708"/>
            <a:ext cx="404622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tree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Suppose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7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queue.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0"/>
              </a:spcBef>
            </a:pP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100" i="1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unexpanded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shortest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3394" y="1084494"/>
            <a:ext cx="3732529" cy="2171065"/>
            <a:chOff x="311010" y="1084491"/>
            <a:chExt cx="3732529" cy="21710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8449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946" y="1926103"/>
              <a:ext cx="3478109" cy="13290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1012584"/>
            <a:ext cx="33401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then: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5725" y="328280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5728" y="992061"/>
            <a:ext cx="113538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30479" algn="r">
              <a:spcBef>
                <a:spcPts val="434"/>
              </a:spcBef>
            </a:pP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170" dirty="0">
                <a:solidFill>
                  <a:srgbClr val="E5CDD7"/>
                </a:solidFill>
                <a:latin typeface="Tahoma"/>
                <a:cs typeface="Tahoma"/>
              </a:rPr>
              <a:t> 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100" spc="175" dirty="0">
                <a:solidFill>
                  <a:srgbClr val="C7C7D2"/>
                </a:solidFill>
                <a:latin typeface="Tahoma"/>
                <a:cs typeface="Tahoma"/>
              </a:rPr>
              <a:t> 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spc="-3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R="89533" algn="r">
              <a:spcBef>
                <a:spcPts val="334"/>
              </a:spcBef>
            </a:pPr>
            <a:r>
              <a:rPr sz="1100" i="1" dirty="0">
                <a:solidFill>
                  <a:srgbClr val="E5CDD7"/>
                </a:solidFill>
                <a:latin typeface="Verdana"/>
                <a:cs typeface="Verdana"/>
              </a:rPr>
              <a:t>&gt;</a:t>
            </a:r>
            <a:r>
              <a:rPr sz="1100" i="1" spc="80" dirty="0">
                <a:solidFill>
                  <a:srgbClr val="E5CDD7"/>
                </a:solidFill>
                <a:latin typeface="Verdana"/>
                <a:cs typeface="Verdana"/>
              </a:rPr>
              <a:t> 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00368">
              <a:spcBef>
                <a:spcPts val="330"/>
              </a:spcBef>
            </a:pPr>
            <a:r>
              <a:rPr sz="1100" i="1" dirty="0">
                <a:solidFill>
                  <a:srgbClr val="C7C7D2"/>
                </a:solidFill>
                <a:latin typeface="Meiryo UI"/>
                <a:cs typeface="Meiryo UI"/>
              </a:rPr>
              <a:t>≥</a:t>
            </a:r>
            <a:r>
              <a:rPr sz="1100" i="1" spc="100" dirty="0">
                <a:solidFill>
                  <a:srgbClr val="C7C7D2"/>
                </a:solidFill>
                <a:latin typeface="Meiryo UI"/>
                <a:cs typeface="Meiryo UI"/>
              </a:rPr>
              <a:t> 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9410" y="992059"/>
            <a:ext cx="1365250" cy="626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 marR="30479" indent="20954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0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200" spc="150" baseline="-13888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sub-optimal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i="1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885" y="1689189"/>
            <a:ext cx="34569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8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37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will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pick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200" spc="112" baseline="-13888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frontier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before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97" baseline="27777" dirty="0">
                <a:latin typeface="Meiryo UI"/>
                <a:cs typeface="Meiryo UI"/>
              </a:rPr>
              <a:t> </a:t>
            </a:r>
            <a:r>
              <a:rPr dirty="0"/>
              <a:t>Tree</a:t>
            </a:r>
            <a:r>
              <a:rPr spc="-25" dirty="0"/>
              <a:t> </a:t>
            </a:r>
            <a:r>
              <a:rPr dirty="0"/>
              <a:t>Search:</a:t>
            </a:r>
            <a:r>
              <a:rPr spc="6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3068320"/>
            <a:chOff x="129196" y="360095"/>
            <a:chExt cx="4400550" cy="306832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2634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36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15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0"/>
              <a:ext cx="4349750" cy="2973070"/>
            </a:xfrm>
            <a:custGeom>
              <a:avLst/>
              <a:gdLst/>
              <a:ahLst/>
              <a:cxnLst/>
              <a:rect l="l" t="t" r="r" b="b"/>
              <a:pathLst>
                <a:path w="4349750" h="2973070">
                  <a:moveTo>
                    <a:pt x="4349657" y="0"/>
                  </a:moveTo>
                  <a:lnTo>
                    <a:pt x="0" y="0"/>
                  </a:lnTo>
                  <a:lnTo>
                    <a:pt x="0" y="2921865"/>
                  </a:lnTo>
                  <a:lnTo>
                    <a:pt x="4008" y="2941590"/>
                  </a:lnTo>
                  <a:lnTo>
                    <a:pt x="14922" y="2957743"/>
                  </a:lnTo>
                  <a:lnTo>
                    <a:pt x="31075" y="2968657"/>
                  </a:lnTo>
                  <a:lnTo>
                    <a:pt x="50800" y="2972666"/>
                  </a:lnTo>
                  <a:lnTo>
                    <a:pt x="4298856" y="2972666"/>
                  </a:lnTo>
                  <a:lnTo>
                    <a:pt x="4318581" y="2968657"/>
                  </a:lnTo>
                  <a:lnTo>
                    <a:pt x="4334734" y="2957743"/>
                  </a:lnTo>
                  <a:lnTo>
                    <a:pt x="4345648" y="2941590"/>
                  </a:lnTo>
                  <a:lnTo>
                    <a:pt x="4349657" y="292186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7"/>
              <a:ext cx="0" cy="2896870"/>
            </a:xfrm>
            <a:custGeom>
              <a:avLst/>
              <a:gdLst/>
              <a:ahLst/>
              <a:cxnLst/>
              <a:rect l="l" t="t" r="r" b="b"/>
              <a:pathLst>
                <a:path h="2896870">
                  <a:moveTo>
                    <a:pt x="0" y="28966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66442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74458"/>
              <a:ext cx="76809" cy="768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4278" y="338708"/>
            <a:ext cx="404622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tree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Suppose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7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queue.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0"/>
              </a:spcBef>
            </a:pP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unexpanded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3394" y="1084494"/>
            <a:ext cx="3732529" cy="2171065"/>
            <a:chOff x="311010" y="1084491"/>
            <a:chExt cx="3732529" cy="21710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8449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946" y="1926103"/>
              <a:ext cx="3478109" cy="13290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1012584"/>
            <a:ext cx="33401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then: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5725" y="328280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5728" y="992061"/>
            <a:ext cx="113538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30479" algn="r">
              <a:spcBef>
                <a:spcPts val="434"/>
              </a:spcBef>
            </a:pP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170" dirty="0">
                <a:solidFill>
                  <a:srgbClr val="E5CDD7"/>
                </a:solidFill>
                <a:latin typeface="Tahoma"/>
                <a:cs typeface="Tahoma"/>
              </a:rPr>
              <a:t> 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100" spc="175" dirty="0">
                <a:solidFill>
                  <a:srgbClr val="C7C7D2"/>
                </a:solidFill>
                <a:latin typeface="Tahoma"/>
                <a:cs typeface="Tahoma"/>
              </a:rPr>
              <a:t> 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spc="-3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R="89533" algn="r">
              <a:spcBef>
                <a:spcPts val="334"/>
              </a:spcBef>
            </a:pPr>
            <a:r>
              <a:rPr sz="1100" i="1" dirty="0">
                <a:solidFill>
                  <a:srgbClr val="E5CDD7"/>
                </a:solidFill>
                <a:latin typeface="Verdana"/>
                <a:cs typeface="Verdana"/>
              </a:rPr>
              <a:t>&gt;</a:t>
            </a:r>
            <a:r>
              <a:rPr sz="1100" i="1" spc="80" dirty="0">
                <a:solidFill>
                  <a:srgbClr val="E5CDD7"/>
                </a:solidFill>
                <a:latin typeface="Verdana"/>
                <a:cs typeface="Verdana"/>
              </a:rPr>
              <a:t>  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00368">
              <a:spcBef>
                <a:spcPts val="330"/>
              </a:spcBef>
            </a:pPr>
            <a:r>
              <a:rPr sz="1100" i="1" dirty="0">
                <a:solidFill>
                  <a:srgbClr val="C7C7D2"/>
                </a:solidFill>
                <a:latin typeface="Meiryo UI"/>
                <a:cs typeface="Meiryo UI"/>
              </a:rPr>
              <a:t>≥</a:t>
            </a:r>
            <a:r>
              <a:rPr sz="1100" i="1" spc="100" dirty="0">
                <a:solidFill>
                  <a:srgbClr val="C7C7D2"/>
                </a:solidFill>
                <a:latin typeface="Meiryo UI"/>
                <a:cs typeface="Meiryo UI"/>
              </a:rPr>
              <a:t> 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9410" y="992059"/>
            <a:ext cx="1365250" cy="626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 marR="30479" indent="20954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0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200" spc="150" baseline="-13888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sub-optimal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100" i="1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885" y="1689189"/>
            <a:ext cx="34569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8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37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will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pick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200" spc="112" baseline="-13888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frontier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before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97" baseline="27777" dirty="0">
                <a:latin typeface="Meiryo UI"/>
                <a:cs typeface="Meiryo UI"/>
              </a:rPr>
              <a:t> </a:t>
            </a:r>
            <a:r>
              <a:rPr dirty="0"/>
              <a:t>Tree</a:t>
            </a:r>
            <a:r>
              <a:rPr spc="-25" dirty="0"/>
              <a:t> </a:t>
            </a:r>
            <a:r>
              <a:rPr dirty="0"/>
              <a:t>Search:</a:t>
            </a:r>
            <a:r>
              <a:rPr spc="6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3068320"/>
            <a:chOff x="129196" y="360095"/>
            <a:chExt cx="4400550" cy="306832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2634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36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15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0"/>
              <a:ext cx="4349750" cy="2973070"/>
            </a:xfrm>
            <a:custGeom>
              <a:avLst/>
              <a:gdLst/>
              <a:ahLst/>
              <a:cxnLst/>
              <a:rect l="l" t="t" r="r" b="b"/>
              <a:pathLst>
                <a:path w="4349750" h="2973070">
                  <a:moveTo>
                    <a:pt x="4349657" y="0"/>
                  </a:moveTo>
                  <a:lnTo>
                    <a:pt x="0" y="0"/>
                  </a:lnTo>
                  <a:lnTo>
                    <a:pt x="0" y="2921865"/>
                  </a:lnTo>
                  <a:lnTo>
                    <a:pt x="4008" y="2941590"/>
                  </a:lnTo>
                  <a:lnTo>
                    <a:pt x="14922" y="2957743"/>
                  </a:lnTo>
                  <a:lnTo>
                    <a:pt x="31075" y="2968657"/>
                  </a:lnTo>
                  <a:lnTo>
                    <a:pt x="50800" y="2972666"/>
                  </a:lnTo>
                  <a:lnTo>
                    <a:pt x="4298856" y="2972666"/>
                  </a:lnTo>
                  <a:lnTo>
                    <a:pt x="4318581" y="2968657"/>
                  </a:lnTo>
                  <a:lnTo>
                    <a:pt x="4334734" y="2957743"/>
                  </a:lnTo>
                  <a:lnTo>
                    <a:pt x="4345648" y="2941590"/>
                  </a:lnTo>
                  <a:lnTo>
                    <a:pt x="4349657" y="292186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7"/>
              <a:ext cx="0" cy="2896870"/>
            </a:xfrm>
            <a:custGeom>
              <a:avLst/>
              <a:gdLst/>
              <a:ahLst/>
              <a:cxnLst/>
              <a:rect l="l" t="t" r="r" b="b"/>
              <a:pathLst>
                <a:path h="2896870">
                  <a:moveTo>
                    <a:pt x="0" y="28966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66442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74458"/>
              <a:ext cx="76809" cy="768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4278" y="338708"/>
            <a:ext cx="404622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tree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Suppose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7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queue.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0"/>
              </a:spcBef>
            </a:pP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unexpanded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3394" y="1084494"/>
            <a:ext cx="3732529" cy="2171065"/>
            <a:chOff x="311010" y="1084491"/>
            <a:chExt cx="3732529" cy="21710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8449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946" y="1926103"/>
              <a:ext cx="3478109" cy="13290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1012584"/>
            <a:ext cx="33401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then: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5725" y="328280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5728" y="992061"/>
            <a:ext cx="113538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30479" algn="r">
              <a:spcBef>
                <a:spcPts val="434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17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175" dirty="0">
                <a:latin typeface="Tahoma"/>
                <a:cs typeface="Tahoma"/>
              </a:rPr>
              <a:t>  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200" spc="-30" baseline="-13888" dirty="0">
                <a:latin typeface="Arial"/>
                <a:cs typeface="Arial"/>
              </a:rPr>
              <a:t>2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R="89533" algn="r">
              <a:spcBef>
                <a:spcPts val="334"/>
              </a:spcBef>
            </a:pPr>
            <a:r>
              <a:rPr sz="1100" i="1" dirty="0">
                <a:solidFill>
                  <a:srgbClr val="C92626"/>
                </a:solidFill>
                <a:latin typeface="Verdana"/>
                <a:cs typeface="Verdana"/>
              </a:rPr>
              <a:t>&gt;</a:t>
            </a:r>
            <a:r>
              <a:rPr sz="1100" i="1" spc="80" dirty="0">
                <a:solidFill>
                  <a:srgbClr val="C92626"/>
                </a:solidFill>
                <a:latin typeface="Verdana"/>
                <a:cs typeface="Verdana"/>
              </a:rPr>
              <a:t>  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00368">
              <a:spcBef>
                <a:spcPts val="330"/>
              </a:spcBef>
            </a:pPr>
            <a:r>
              <a:rPr sz="1100" i="1" dirty="0">
                <a:latin typeface="Meiryo UI"/>
                <a:cs typeface="Meiryo UI"/>
              </a:rPr>
              <a:t>≥</a:t>
            </a:r>
            <a:r>
              <a:rPr sz="1100" i="1" spc="100" dirty="0">
                <a:latin typeface="Meiryo UI"/>
                <a:cs typeface="Meiryo UI"/>
              </a:rPr>
              <a:t> 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9410" y="992059"/>
            <a:ext cx="1365250" cy="626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 marR="30479" indent="20954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since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Arial"/>
                <a:cs typeface="Arial"/>
              </a:rPr>
              <a:t>0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0" baseline="-13888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sub-optimal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885" y="1689189"/>
            <a:ext cx="34569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8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37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will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not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pick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200" spc="112" baseline="-13888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frontier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before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97" baseline="27777" dirty="0">
                <a:latin typeface="Meiryo UI"/>
                <a:cs typeface="Meiryo UI"/>
              </a:rPr>
              <a:t> </a:t>
            </a:r>
            <a:r>
              <a:rPr dirty="0"/>
              <a:t>Tree</a:t>
            </a:r>
            <a:r>
              <a:rPr spc="-25" dirty="0"/>
              <a:t> </a:t>
            </a:r>
            <a:r>
              <a:rPr dirty="0"/>
              <a:t>Search:</a:t>
            </a:r>
            <a:r>
              <a:rPr spc="6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3068320"/>
            <a:chOff x="129196" y="360095"/>
            <a:chExt cx="4400550" cy="306832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2634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364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9156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80"/>
              <a:ext cx="4349750" cy="2973070"/>
            </a:xfrm>
            <a:custGeom>
              <a:avLst/>
              <a:gdLst/>
              <a:ahLst/>
              <a:cxnLst/>
              <a:rect l="l" t="t" r="r" b="b"/>
              <a:pathLst>
                <a:path w="4349750" h="2973070">
                  <a:moveTo>
                    <a:pt x="4349657" y="0"/>
                  </a:moveTo>
                  <a:lnTo>
                    <a:pt x="0" y="0"/>
                  </a:lnTo>
                  <a:lnTo>
                    <a:pt x="0" y="2921865"/>
                  </a:lnTo>
                  <a:lnTo>
                    <a:pt x="4008" y="2941590"/>
                  </a:lnTo>
                  <a:lnTo>
                    <a:pt x="14922" y="2957743"/>
                  </a:lnTo>
                  <a:lnTo>
                    <a:pt x="31075" y="2968657"/>
                  </a:lnTo>
                  <a:lnTo>
                    <a:pt x="50800" y="2972666"/>
                  </a:lnTo>
                  <a:lnTo>
                    <a:pt x="4298856" y="2972666"/>
                  </a:lnTo>
                  <a:lnTo>
                    <a:pt x="4318581" y="2968657"/>
                  </a:lnTo>
                  <a:lnTo>
                    <a:pt x="4334734" y="2957743"/>
                  </a:lnTo>
                  <a:lnTo>
                    <a:pt x="4345648" y="2941590"/>
                  </a:lnTo>
                  <a:lnTo>
                    <a:pt x="4349657" y="292186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7"/>
              <a:ext cx="0" cy="2896870"/>
            </a:xfrm>
            <a:custGeom>
              <a:avLst/>
              <a:gdLst/>
              <a:ahLst/>
              <a:cxnLst/>
              <a:rect l="l" t="t" r="r" b="b"/>
              <a:pathLst>
                <a:path h="2896870">
                  <a:moveTo>
                    <a:pt x="0" y="28966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66442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74458"/>
              <a:ext cx="76809" cy="768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4278" y="338708"/>
            <a:ext cx="404622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admissible,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tree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Suppose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7" baseline="-1388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queue.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330"/>
              </a:spcBef>
            </a:pP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unexpanded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3394" y="1084494"/>
            <a:ext cx="3732529" cy="2171065"/>
            <a:chOff x="311010" y="1084491"/>
            <a:chExt cx="3732529" cy="21710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08449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946" y="1926103"/>
              <a:ext cx="3478109" cy="13290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1012584"/>
            <a:ext cx="33401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then: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5725" y="3282808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5728" y="992061"/>
            <a:ext cx="113538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30479" algn="r">
              <a:spcBef>
                <a:spcPts val="434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170" dirty="0">
                <a:solidFill>
                  <a:srgbClr val="C92626"/>
                </a:solidFill>
                <a:latin typeface="Tahoma"/>
                <a:cs typeface="Tahoma"/>
              </a:rPr>
              <a:t> 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175" dirty="0">
                <a:latin typeface="Tahoma"/>
                <a:cs typeface="Tahoma"/>
              </a:rPr>
              <a:t>  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200" spc="-30" baseline="-13888" dirty="0">
                <a:latin typeface="Arial"/>
                <a:cs typeface="Arial"/>
              </a:rPr>
              <a:t>2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R="89533" algn="r">
              <a:spcBef>
                <a:spcPts val="334"/>
              </a:spcBef>
            </a:pPr>
            <a:r>
              <a:rPr sz="1100" i="1" dirty="0">
                <a:solidFill>
                  <a:srgbClr val="C92626"/>
                </a:solidFill>
                <a:latin typeface="Verdana"/>
                <a:cs typeface="Verdana"/>
              </a:rPr>
              <a:t>&gt;</a:t>
            </a:r>
            <a:r>
              <a:rPr sz="1100" i="1" spc="80" dirty="0">
                <a:solidFill>
                  <a:srgbClr val="C92626"/>
                </a:solidFill>
                <a:latin typeface="Verdana"/>
                <a:cs typeface="Verdana"/>
              </a:rPr>
              <a:t>  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G</a:t>
            </a:r>
            <a:r>
              <a:rPr sz="1100" spc="-2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500368">
              <a:spcBef>
                <a:spcPts val="330"/>
              </a:spcBef>
            </a:pPr>
            <a:r>
              <a:rPr sz="1100" i="1" dirty="0">
                <a:latin typeface="Meiryo UI"/>
                <a:cs typeface="Meiryo UI"/>
              </a:rPr>
              <a:t>≥</a:t>
            </a:r>
            <a:r>
              <a:rPr sz="1100" i="1" spc="100" dirty="0">
                <a:latin typeface="Meiryo UI"/>
                <a:cs typeface="Meiryo UI"/>
              </a:rPr>
              <a:t> 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9410" y="992059"/>
            <a:ext cx="1365250" cy="626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 marR="30479" indent="20954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since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Arial"/>
                <a:cs typeface="Arial"/>
              </a:rPr>
              <a:t>0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G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200" spc="150" baseline="-13888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sub-optimal </a:t>
            </a:r>
            <a:r>
              <a:rPr sz="1100" dirty="0">
                <a:latin typeface="Arial"/>
                <a:cs typeface="Arial"/>
              </a:rPr>
              <a:t>since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885" y="1689189"/>
            <a:ext cx="34569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37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will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pick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G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spc="112" baseline="-13888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frontier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before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691426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6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677000"/>
            <a:ext cx="662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Properties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35630"/>
            <a:ext cx="4400550" cy="2236470"/>
            <a:chOff x="129196" y="735630"/>
            <a:chExt cx="4400550" cy="223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70051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7018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57487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35660"/>
              <a:ext cx="50800" cy="2134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14307"/>
              <a:ext cx="4349750" cy="2007235"/>
            </a:xfrm>
            <a:custGeom>
              <a:avLst/>
              <a:gdLst/>
              <a:ahLst/>
              <a:cxnLst/>
              <a:rect l="l" t="t" r="r" b="b"/>
              <a:pathLst>
                <a:path w="4349750" h="2007235">
                  <a:moveTo>
                    <a:pt x="4349657" y="0"/>
                  </a:moveTo>
                  <a:lnTo>
                    <a:pt x="0" y="0"/>
                  </a:lnTo>
                  <a:lnTo>
                    <a:pt x="0" y="1955880"/>
                  </a:lnTo>
                  <a:lnTo>
                    <a:pt x="4008" y="1975604"/>
                  </a:lnTo>
                  <a:lnTo>
                    <a:pt x="14922" y="1991757"/>
                  </a:lnTo>
                  <a:lnTo>
                    <a:pt x="31075" y="2002671"/>
                  </a:lnTo>
                  <a:lnTo>
                    <a:pt x="50800" y="2006680"/>
                  </a:lnTo>
                  <a:lnTo>
                    <a:pt x="4298856" y="2006680"/>
                  </a:lnTo>
                  <a:lnTo>
                    <a:pt x="4318581" y="2002671"/>
                  </a:lnTo>
                  <a:lnTo>
                    <a:pt x="4334734" y="1991757"/>
                  </a:lnTo>
                  <a:lnTo>
                    <a:pt x="4345648" y="1975604"/>
                  </a:lnTo>
                  <a:lnTo>
                    <a:pt x="4349657" y="19558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73730"/>
              <a:ext cx="0" cy="2115820"/>
            </a:xfrm>
            <a:custGeom>
              <a:avLst/>
              <a:gdLst/>
              <a:ahLst/>
              <a:cxnLst/>
              <a:rect l="l" t="t" r="r" b="b"/>
              <a:pathLst>
                <a:path h="2115820">
                  <a:moveTo>
                    <a:pt x="0" y="2115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10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483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356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58" y="944892"/>
              <a:ext cx="134416" cy="1344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0540" y="944894"/>
            <a:ext cx="134620" cy="103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0" y="1154926"/>
            <a:ext cx="134416" cy="1344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3943" y="1154232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0542" y="1419924"/>
            <a:ext cx="417195" cy="299720"/>
            <a:chOff x="248158" y="1419923"/>
            <a:chExt cx="417195" cy="29972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1992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585112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3943" y="1583645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5416" y="1963981"/>
            <a:ext cx="62230" cy="517525"/>
            <a:chOff x="603034" y="1963978"/>
            <a:chExt cx="62230" cy="51752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963978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2676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419477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1367" y="864159"/>
            <a:ext cx="4047490" cy="166391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consistent,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admissible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(straightforward)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h(n)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consistent,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decreasing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along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470"/>
              </a:spcBef>
            </a:pP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000" i="1" spc="-1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E5CDD7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8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8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1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dirty="0">
                <a:solidFill>
                  <a:srgbClr val="C7C7D2"/>
                </a:solidFill>
                <a:latin typeface="Verdana"/>
                <a:cs typeface="Verdana"/>
              </a:rPr>
              <a:t>,</a:t>
            </a:r>
            <a:r>
              <a:rPr sz="1000" i="1" spc="-15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,</a:t>
            </a:r>
            <a:r>
              <a:rPr sz="1000" i="1" spc="-15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1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1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1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E5CDD7"/>
                </a:solidFill>
                <a:latin typeface="Meiryo UI"/>
                <a:cs typeface="Meiryo UI"/>
              </a:rPr>
              <a:t>≥</a:t>
            </a:r>
            <a:r>
              <a:rPr sz="1000" i="1" spc="-15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000" i="1" spc="-1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8099" marR="99058">
              <a:lnSpc>
                <a:spcPts val="1200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(Graph)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selects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frontier,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optimal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that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found</a:t>
            </a:r>
            <a:endParaRPr sz="1100">
              <a:latin typeface="Arial"/>
              <a:cs typeface="Arial"/>
            </a:endParaRPr>
          </a:p>
          <a:p>
            <a:pPr marL="314952" marR="218435"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optimal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spc="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(because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separation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property)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1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non-decreasing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7C7D2"/>
                </a:solidFill>
                <a:latin typeface="Meiryo UI"/>
                <a:cs typeface="Meiryo UI"/>
              </a:rPr>
              <a:t>≤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186" y="2454308"/>
            <a:ext cx="4352290" cy="4289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6701">
              <a:spcBef>
                <a:spcPts val="425"/>
              </a:spcBef>
              <a:tabLst>
                <a:tab pos="4219469" algn="l"/>
              </a:tabLst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have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been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selected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before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000" i="1" spc="90" dirty="0">
                <a:solidFill>
                  <a:srgbClr val="C7C7D2"/>
                </a:solidFill>
                <a:latin typeface="Arial"/>
                <a:cs typeface="Arial"/>
              </a:rPr>
              <a:t>□</a:t>
            </a:r>
            <a:endParaRPr sz="1000">
              <a:latin typeface="Arial"/>
              <a:cs typeface="Arial"/>
            </a:endParaRPr>
          </a:p>
          <a:p>
            <a:pPr marL="50799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44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(graph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search)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expands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691426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6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677000"/>
            <a:ext cx="662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Properties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35630"/>
            <a:ext cx="4400550" cy="2236470"/>
            <a:chOff x="129196" y="735630"/>
            <a:chExt cx="4400550" cy="223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70051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7018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57487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35660"/>
              <a:ext cx="50800" cy="2134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14307"/>
              <a:ext cx="4349750" cy="2007235"/>
            </a:xfrm>
            <a:custGeom>
              <a:avLst/>
              <a:gdLst/>
              <a:ahLst/>
              <a:cxnLst/>
              <a:rect l="l" t="t" r="r" b="b"/>
              <a:pathLst>
                <a:path w="4349750" h="2007235">
                  <a:moveTo>
                    <a:pt x="4349657" y="0"/>
                  </a:moveTo>
                  <a:lnTo>
                    <a:pt x="0" y="0"/>
                  </a:lnTo>
                  <a:lnTo>
                    <a:pt x="0" y="1955880"/>
                  </a:lnTo>
                  <a:lnTo>
                    <a:pt x="4008" y="1975604"/>
                  </a:lnTo>
                  <a:lnTo>
                    <a:pt x="14922" y="1991757"/>
                  </a:lnTo>
                  <a:lnTo>
                    <a:pt x="31075" y="2002671"/>
                  </a:lnTo>
                  <a:lnTo>
                    <a:pt x="50800" y="2006680"/>
                  </a:lnTo>
                  <a:lnTo>
                    <a:pt x="4298856" y="2006680"/>
                  </a:lnTo>
                  <a:lnTo>
                    <a:pt x="4318581" y="2002671"/>
                  </a:lnTo>
                  <a:lnTo>
                    <a:pt x="4334734" y="1991757"/>
                  </a:lnTo>
                  <a:lnTo>
                    <a:pt x="4345648" y="1975604"/>
                  </a:lnTo>
                  <a:lnTo>
                    <a:pt x="4349657" y="19558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73730"/>
              <a:ext cx="0" cy="2115820"/>
            </a:xfrm>
            <a:custGeom>
              <a:avLst/>
              <a:gdLst/>
              <a:ahLst/>
              <a:cxnLst/>
              <a:rect l="l" t="t" r="r" b="b"/>
              <a:pathLst>
                <a:path h="2115820">
                  <a:moveTo>
                    <a:pt x="0" y="2115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10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483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356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58" y="944892"/>
              <a:ext cx="134416" cy="1344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0540" y="944894"/>
            <a:ext cx="134620" cy="103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0" y="1154926"/>
            <a:ext cx="134416" cy="1344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3943" y="1154232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0542" y="1419924"/>
            <a:ext cx="417195" cy="299720"/>
            <a:chOff x="248158" y="1419923"/>
            <a:chExt cx="417195" cy="29972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1992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585112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3943" y="1583645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5416" y="1963981"/>
            <a:ext cx="62230" cy="517525"/>
            <a:chOff x="603034" y="1963978"/>
            <a:chExt cx="62230" cy="51752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963978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2676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419477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1367" y="864159"/>
            <a:ext cx="4047490" cy="166391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(straightforward)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h(n)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consistent,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decreasing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along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470"/>
              </a:spcBef>
            </a:pP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000" i="1" spc="-1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E5CDD7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8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5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8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5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1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dirty="0">
                <a:solidFill>
                  <a:srgbClr val="C7C7D2"/>
                </a:solidFill>
                <a:latin typeface="Verdana"/>
                <a:cs typeface="Verdana"/>
              </a:rPr>
              <a:t>,</a:t>
            </a:r>
            <a:r>
              <a:rPr sz="1000" i="1" spc="-15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,</a:t>
            </a:r>
            <a:r>
              <a:rPr sz="1000" i="1" spc="-15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1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7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1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1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E5CDD7"/>
                </a:solidFill>
                <a:latin typeface="Meiryo UI"/>
                <a:cs typeface="Meiryo UI"/>
              </a:rPr>
              <a:t>≥</a:t>
            </a:r>
            <a:r>
              <a:rPr sz="1000" i="1" spc="-15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)+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1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f</a:t>
            </a:r>
            <a:r>
              <a:rPr sz="1000" i="1" spc="-1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8099" marR="99058">
              <a:lnSpc>
                <a:spcPts val="1200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(Graph)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selects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frontier,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optimal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that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found</a:t>
            </a:r>
            <a:endParaRPr sz="1100">
              <a:latin typeface="Arial"/>
              <a:cs typeface="Arial"/>
            </a:endParaRPr>
          </a:p>
          <a:p>
            <a:pPr marL="314952" marR="218435"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optimal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spc="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(because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separation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property)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1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non-decreasing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7C7D2"/>
                </a:solidFill>
                <a:latin typeface="Meiryo UI"/>
                <a:cs typeface="Meiryo UI"/>
              </a:rPr>
              <a:t>≤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186" y="2454308"/>
            <a:ext cx="4352290" cy="4289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6701">
              <a:spcBef>
                <a:spcPts val="425"/>
              </a:spcBef>
              <a:tabLst>
                <a:tab pos="4219469" algn="l"/>
              </a:tabLst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have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been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selected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before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000" i="1" spc="90" dirty="0">
                <a:solidFill>
                  <a:srgbClr val="C7C7D2"/>
                </a:solidFill>
                <a:latin typeface="Arial"/>
                <a:cs typeface="Arial"/>
              </a:rPr>
              <a:t>□</a:t>
            </a:r>
            <a:endParaRPr sz="1000">
              <a:latin typeface="Arial"/>
              <a:cs typeface="Arial"/>
            </a:endParaRPr>
          </a:p>
          <a:p>
            <a:pPr marL="50799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44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(graph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search)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expands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691426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6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677000"/>
            <a:ext cx="662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Properties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35630"/>
            <a:ext cx="4400550" cy="2236470"/>
            <a:chOff x="129196" y="735630"/>
            <a:chExt cx="4400550" cy="223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70051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7018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57487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35660"/>
              <a:ext cx="50800" cy="2134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14307"/>
              <a:ext cx="4349750" cy="2007235"/>
            </a:xfrm>
            <a:custGeom>
              <a:avLst/>
              <a:gdLst/>
              <a:ahLst/>
              <a:cxnLst/>
              <a:rect l="l" t="t" r="r" b="b"/>
              <a:pathLst>
                <a:path w="4349750" h="2007235">
                  <a:moveTo>
                    <a:pt x="4349657" y="0"/>
                  </a:moveTo>
                  <a:lnTo>
                    <a:pt x="0" y="0"/>
                  </a:lnTo>
                  <a:lnTo>
                    <a:pt x="0" y="1955880"/>
                  </a:lnTo>
                  <a:lnTo>
                    <a:pt x="4008" y="1975604"/>
                  </a:lnTo>
                  <a:lnTo>
                    <a:pt x="14922" y="1991757"/>
                  </a:lnTo>
                  <a:lnTo>
                    <a:pt x="31075" y="2002671"/>
                  </a:lnTo>
                  <a:lnTo>
                    <a:pt x="50800" y="2006680"/>
                  </a:lnTo>
                  <a:lnTo>
                    <a:pt x="4298856" y="2006680"/>
                  </a:lnTo>
                  <a:lnTo>
                    <a:pt x="4318581" y="2002671"/>
                  </a:lnTo>
                  <a:lnTo>
                    <a:pt x="4334734" y="1991757"/>
                  </a:lnTo>
                  <a:lnTo>
                    <a:pt x="4345648" y="1975604"/>
                  </a:lnTo>
                  <a:lnTo>
                    <a:pt x="4349657" y="19558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73730"/>
              <a:ext cx="0" cy="2115820"/>
            </a:xfrm>
            <a:custGeom>
              <a:avLst/>
              <a:gdLst/>
              <a:ahLst/>
              <a:cxnLst/>
              <a:rect l="l" t="t" r="r" b="b"/>
              <a:pathLst>
                <a:path h="2115820">
                  <a:moveTo>
                    <a:pt x="0" y="2115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10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483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356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58" y="944892"/>
              <a:ext cx="134416" cy="1344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0540" y="944894"/>
            <a:ext cx="134620" cy="103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0" y="1154926"/>
            <a:ext cx="134416" cy="1344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3943" y="1154232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0542" y="1419924"/>
            <a:ext cx="417195" cy="299720"/>
            <a:chOff x="248158" y="1419923"/>
            <a:chExt cx="417195" cy="29972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1992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585112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3943" y="1583645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5416" y="1963981"/>
            <a:ext cx="62230" cy="517525"/>
            <a:chOff x="603034" y="1963978"/>
            <a:chExt cx="62230" cy="51752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963978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2676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419477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1367" y="864159"/>
            <a:ext cx="4047490" cy="166391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(straightforward)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h(n)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along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470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000" i="1" spc="-1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92626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spc="-55" dirty="0">
                <a:latin typeface="Arial"/>
                <a:cs typeface="Arial"/>
              </a:rPr>
              <a:t>g</a:t>
            </a:r>
            <a:r>
              <a:rPr sz="1000" spc="-55" dirty="0">
                <a:latin typeface="Tahoma"/>
                <a:cs typeface="Tahoma"/>
              </a:rPr>
              <a:t>(</a:t>
            </a:r>
            <a:r>
              <a:rPr sz="1000" i="1" spc="-55" dirty="0">
                <a:latin typeface="Arial"/>
                <a:cs typeface="Arial"/>
              </a:rPr>
              <a:t>n</a:t>
            </a:r>
            <a:r>
              <a:rPr sz="1050" i="1" spc="-82" baseline="27777" dirty="0">
                <a:latin typeface="Meiryo UI"/>
                <a:cs typeface="Meiryo UI"/>
              </a:rPr>
              <a:t>m</a:t>
            </a:r>
            <a:r>
              <a:rPr sz="1000" spc="-55" dirty="0">
                <a:latin typeface="Tahoma"/>
                <a:cs typeface="Tahoma"/>
              </a:rPr>
              <a:t>)+</a:t>
            </a:r>
            <a:r>
              <a:rPr sz="1000" i="1" spc="-55" dirty="0">
                <a:latin typeface="Arial"/>
                <a:cs typeface="Arial"/>
              </a:rPr>
              <a:t>h</a:t>
            </a:r>
            <a:r>
              <a:rPr sz="1000" spc="-55" dirty="0">
                <a:latin typeface="Tahoma"/>
                <a:cs typeface="Tahoma"/>
              </a:rPr>
              <a:t>(</a:t>
            </a:r>
            <a:r>
              <a:rPr sz="1000" i="1" spc="-55" dirty="0">
                <a:latin typeface="Arial"/>
                <a:cs typeface="Arial"/>
              </a:rPr>
              <a:t>n</a:t>
            </a:r>
            <a:r>
              <a:rPr sz="1050" i="1" spc="-82" baseline="27777" dirty="0">
                <a:latin typeface="Meiryo UI"/>
                <a:cs typeface="Meiryo UI"/>
              </a:rPr>
              <a:t>m</a:t>
            </a:r>
            <a:r>
              <a:rPr sz="1000" spc="-55" dirty="0">
                <a:latin typeface="Tahoma"/>
                <a:cs typeface="Tahoma"/>
              </a:rPr>
              <a:t>)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i="1" dirty="0">
                <a:latin typeface="Verdana"/>
                <a:cs typeface="Verdana"/>
              </a:rPr>
              <a:t>,</a:t>
            </a:r>
            <a:r>
              <a:rPr sz="1000" i="1" spc="-155" dirty="0">
                <a:latin typeface="Verdana"/>
                <a:cs typeface="Verdana"/>
              </a:rPr>
              <a:t> </a:t>
            </a:r>
            <a:r>
              <a:rPr sz="1000" i="1" spc="-50" dirty="0">
                <a:latin typeface="Arial"/>
                <a:cs typeface="Arial"/>
              </a:rPr>
              <a:t>a</a:t>
            </a:r>
            <a:r>
              <a:rPr sz="1000" i="1" spc="-50" dirty="0">
                <a:latin typeface="Verdana"/>
                <a:cs typeface="Verdana"/>
              </a:rPr>
              <a:t>,</a:t>
            </a:r>
            <a:r>
              <a:rPr sz="1000" i="1" spc="-155" dirty="0">
                <a:latin typeface="Verdana"/>
                <a:cs typeface="Verdana"/>
              </a:rPr>
              <a:t> </a:t>
            </a:r>
            <a:r>
              <a:rPr sz="1000" i="1" spc="-75" dirty="0">
                <a:latin typeface="Arial"/>
                <a:cs typeface="Arial"/>
              </a:rPr>
              <a:t>n</a:t>
            </a:r>
            <a:r>
              <a:rPr sz="1050" i="1" spc="-112" baseline="27777" dirty="0">
                <a:latin typeface="Meiryo UI"/>
                <a:cs typeface="Meiryo UI"/>
              </a:rPr>
              <a:t>m</a:t>
            </a:r>
            <a:r>
              <a:rPr sz="1000" spc="-75" dirty="0">
                <a:latin typeface="Tahoma"/>
                <a:cs typeface="Tahoma"/>
              </a:rPr>
              <a:t>)+</a:t>
            </a:r>
            <a:r>
              <a:rPr sz="1000" i="1" spc="-75" dirty="0">
                <a:latin typeface="Arial"/>
                <a:cs typeface="Arial"/>
              </a:rPr>
              <a:t>h</a:t>
            </a:r>
            <a:r>
              <a:rPr sz="1000" spc="-75" dirty="0">
                <a:latin typeface="Tahoma"/>
                <a:cs typeface="Tahoma"/>
              </a:rPr>
              <a:t>(</a:t>
            </a:r>
            <a:r>
              <a:rPr sz="1000" i="1" spc="-75" dirty="0">
                <a:latin typeface="Arial"/>
                <a:cs typeface="Arial"/>
              </a:rPr>
              <a:t>n</a:t>
            </a:r>
            <a:r>
              <a:rPr sz="1050" i="1" spc="-112" baseline="27777" dirty="0">
                <a:latin typeface="Meiryo UI"/>
                <a:cs typeface="Meiryo UI"/>
              </a:rPr>
              <a:t>m</a:t>
            </a:r>
            <a:r>
              <a:rPr sz="1000" spc="-75" dirty="0">
                <a:latin typeface="Tahoma"/>
                <a:cs typeface="Tahoma"/>
              </a:rPr>
              <a:t>)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≥</a:t>
            </a:r>
            <a:r>
              <a:rPr sz="1000" i="1" spc="-1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000" i="1" spc="-1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8099" marR="99058">
              <a:lnSpc>
                <a:spcPts val="1200"/>
              </a:lnSpc>
              <a:spcBef>
                <a:spcPts val="53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(Graph)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E5CDD7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E5CDD7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selects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frontier,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optimal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that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has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been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found</a:t>
            </a:r>
            <a:endParaRPr sz="1100">
              <a:latin typeface="Arial"/>
              <a:cs typeface="Arial"/>
            </a:endParaRPr>
          </a:p>
          <a:p>
            <a:pPr marL="314952" marR="218435">
              <a:spcBef>
                <a:spcPts val="150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so,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frontier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optimal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spc="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(because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graph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separation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property)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1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non-decreasing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along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7C7D2"/>
                </a:solidFill>
                <a:latin typeface="Meiryo UI"/>
                <a:cs typeface="Meiryo UI"/>
              </a:rPr>
              <a:t>≤</a:t>
            </a:r>
            <a:r>
              <a:rPr sz="1000" i="1" spc="-6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since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186" y="2454308"/>
            <a:ext cx="4352290" cy="4289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6701">
              <a:spcBef>
                <a:spcPts val="425"/>
              </a:spcBef>
              <a:tabLst>
                <a:tab pos="4219469" algn="l"/>
              </a:tabLst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i="1" spc="-22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50" i="1" spc="-330" baseline="27777" dirty="0">
                <a:solidFill>
                  <a:srgbClr val="C7C7D2"/>
                </a:solidFill>
                <a:latin typeface="Meiryo UI"/>
                <a:cs typeface="Meiryo UI"/>
              </a:rPr>
              <a:t>m</a:t>
            </a:r>
            <a:r>
              <a:rPr sz="1050" i="1" spc="127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would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have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been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selected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before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	</a:t>
            </a:r>
            <a:r>
              <a:rPr sz="1000" i="1" spc="90" dirty="0">
                <a:solidFill>
                  <a:srgbClr val="C7C7D2"/>
                </a:solidFill>
                <a:latin typeface="Arial"/>
                <a:cs typeface="Arial"/>
              </a:rPr>
              <a:t>□</a:t>
            </a:r>
            <a:endParaRPr sz="1000">
              <a:latin typeface="Arial"/>
              <a:cs typeface="Arial"/>
            </a:endParaRPr>
          </a:p>
          <a:p>
            <a:pPr marL="50799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44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(graph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search)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expands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691426"/>
            <a:ext cx="4349750" cy="191770"/>
          </a:xfrm>
          <a:custGeom>
            <a:avLst/>
            <a:gdLst/>
            <a:ahLst/>
            <a:cxnLst/>
            <a:rect l="l" t="t" r="r" b="b"/>
            <a:pathLst>
              <a:path w="4349750" h="19176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1282"/>
                </a:lnTo>
                <a:lnTo>
                  <a:pt x="4349657" y="191282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677000"/>
            <a:ext cx="662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Properties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35630"/>
            <a:ext cx="4400550" cy="2236470"/>
            <a:chOff x="129196" y="735630"/>
            <a:chExt cx="4400550" cy="223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870051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87018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857487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35660"/>
              <a:ext cx="50800" cy="2134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14307"/>
              <a:ext cx="4349750" cy="2007235"/>
            </a:xfrm>
            <a:custGeom>
              <a:avLst/>
              <a:gdLst/>
              <a:ahLst/>
              <a:cxnLst/>
              <a:rect l="l" t="t" r="r" b="b"/>
              <a:pathLst>
                <a:path w="4349750" h="2007235">
                  <a:moveTo>
                    <a:pt x="4349657" y="0"/>
                  </a:moveTo>
                  <a:lnTo>
                    <a:pt x="0" y="0"/>
                  </a:lnTo>
                  <a:lnTo>
                    <a:pt x="0" y="1955880"/>
                  </a:lnTo>
                  <a:lnTo>
                    <a:pt x="4008" y="1975604"/>
                  </a:lnTo>
                  <a:lnTo>
                    <a:pt x="14922" y="1991757"/>
                  </a:lnTo>
                  <a:lnTo>
                    <a:pt x="31075" y="2002671"/>
                  </a:lnTo>
                  <a:lnTo>
                    <a:pt x="50800" y="2006680"/>
                  </a:lnTo>
                  <a:lnTo>
                    <a:pt x="4298856" y="2006680"/>
                  </a:lnTo>
                  <a:lnTo>
                    <a:pt x="4318581" y="2002671"/>
                  </a:lnTo>
                  <a:lnTo>
                    <a:pt x="4334734" y="1991757"/>
                  </a:lnTo>
                  <a:lnTo>
                    <a:pt x="4345648" y="1975604"/>
                  </a:lnTo>
                  <a:lnTo>
                    <a:pt x="4349657" y="195588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73730"/>
              <a:ext cx="0" cy="2115820"/>
            </a:xfrm>
            <a:custGeom>
              <a:avLst/>
              <a:gdLst/>
              <a:ahLst/>
              <a:cxnLst/>
              <a:rect l="l" t="t" r="r" b="b"/>
              <a:pathLst>
                <a:path h="2115820">
                  <a:moveTo>
                    <a:pt x="0" y="21155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10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483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356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58" y="944892"/>
              <a:ext cx="134416" cy="1344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0540" y="944894"/>
            <a:ext cx="134620" cy="103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0" y="1154926"/>
            <a:ext cx="134416" cy="1344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3943" y="1154232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0542" y="1419924"/>
            <a:ext cx="417195" cy="299720"/>
            <a:chOff x="248158" y="1419923"/>
            <a:chExt cx="417195" cy="29972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41992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585112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3943" y="1583645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5416" y="1963981"/>
            <a:ext cx="62230" cy="517525"/>
            <a:chOff x="603034" y="1963978"/>
            <a:chExt cx="62230" cy="51752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963978"/>
              <a:ext cx="61874" cy="61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2267635"/>
              <a:ext cx="61874" cy="618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419477"/>
              <a:ext cx="61874" cy="618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1367" y="864159"/>
            <a:ext cx="4047490" cy="166391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(straightforward)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h(n)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100" i="1" spc="-1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6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along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470"/>
              </a:spcBef>
            </a:pP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000" i="1" spc="-1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9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9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50" i="1" spc="-142" baseline="27777" dirty="0">
                <a:solidFill>
                  <a:srgbClr val="C92626"/>
                </a:solidFill>
                <a:latin typeface="Meiryo UI"/>
                <a:cs typeface="Meiryo UI"/>
              </a:rPr>
              <a:t>m</a:t>
            </a:r>
            <a:r>
              <a:rPr sz="1000" spc="-9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spc="-55" dirty="0">
                <a:latin typeface="Arial"/>
                <a:cs typeface="Arial"/>
              </a:rPr>
              <a:t>g</a:t>
            </a:r>
            <a:r>
              <a:rPr sz="1000" spc="-55" dirty="0">
                <a:latin typeface="Tahoma"/>
                <a:cs typeface="Tahoma"/>
              </a:rPr>
              <a:t>(</a:t>
            </a:r>
            <a:r>
              <a:rPr sz="1000" i="1" spc="-55" dirty="0">
                <a:latin typeface="Arial"/>
                <a:cs typeface="Arial"/>
              </a:rPr>
              <a:t>n</a:t>
            </a:r>
            <a:r>
              <a:rPr sz="1050" i="1" spc="-82" baseline="27777" dirty="0">
                <a:latin typeface="Meiryo UI"/>
                <a:cs typeface="Meiryo UI"/>
              </a:rPr>
              <a:t>m</a:t>
            </a:r>
            <a:r>
              <a:rPr sz="1000" spc="-55" dirty="0">
                <a:latin typeface="Tahoma"/>
                <a:cs typeface="Tahoma"/>
              </a:rPr>
              <a:t>)+</a:t>
            </a:r>
            <a:r>
              <a:rPr sz="1000" i="1" spc="-55" dirty="0">
                <a:latin typeface="Arial"/>
                <a:cs typeface="Arial"/>
              </a:rPr>
              <a:t>h</a:t>
            </a:r>
            <a:r>
              <a:rPr sz="1000" spc="-55" dirty="0">
                <a:latin typeface="Tahoma"/>
                <a:cs typeface="Tahoma"/>
              </a:rPr>
              <a:t>(</a:t>
            </a:r>
            <a:r>
              <a:rPr sz="1000" i="1" spc="-55" dirty="0">
                <a:latin typeface="Arial"/>
                <a:cs typeface="Arial"/>
              </a:rPr>
              <a:t>n</a:t>
            </a:r>
            <a:r>
              <a:rPr sz="1050" i="1" spc="-82" baseline="27777" dirty="0">
                <a:latin typeface="Meiryo UI"/>
                <a:cs typeface="Meiryo UI"/>
              </a:rPr>
              <a:t>m</a:t>
            </a:r>
            <a:r>
              <a:rPr sz="1000" spc="-55" dirty="0">
                <a:latin typeface="Tahoma"/>
                <a:cs typeface="Tahoma"/>
              </a:rPr>
              <a:t>)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i="1" dirty="0">
                <a:latin typeface="Verdana"/>
                <a:cs typeface="Verdana"/>
              </a:rPr>
              <a:t>,</a:t>
            </a:r>
            <a:r>
              <a:rPr sz="1000" i="1" spc="-155" dirty="0">
                <a:latin typeface="Verdana"/>
                <a:cs typeface="Verdana"/>
              </a:rPr>
              <a:t> </a:t>
            </a:r>
            <a:r>
              <a:rPr sz="1000" i="1" spc="-50" dirty="0">
                <a:latin typeface="Arial"/>
                <a:cs typeface="Arial"/>
              </a:rPr>
              <a:t>a</a:t>
            </a:r>
            <a:r>
              <a:rPr sz="1000" i="1" spc="-50" dirty="0">
                <a:latin typeface="Verdana"/>
                <a:cs typeface="Verdana"/>
              </a:rPr>
              <a:t>,</a:t>
            </a:r>
            <a:r>
              <a:rPr sz="1000" i="1" spc="-155" dirty="0">
                <a:latin typeface="Verdana"/>
                <a:cs typeface="Verdana"/>
              </a:rPr>
              <a:t> </a:t>
            </a:r>
            <a:r>
              <a:rPr sz="1000" i="1" spc="-75" dirty="0">
                <a:latin typeface="Arial"/>
                <a:cs typeface="Arial"/>
              </a:rPr>
              <a:t>n</a:t>
            </a:r>
            <a:r>
              <a:rPr sz="1050" i="1" spc="-112" baseline="27777" dirty="0">
                <a:latin typeface="Meiryo UI"/>
                <a:cs typeface="Meiryo UI"/>
              </a:rPr>
              <a:t>m</a:t>
            </a:r>
            <a:r>
              <a:rPr sz="1000" spc="-75" dirty="0">
                <a:latin typeface="Tahoma"/>
                <a:cs typeface="Tahoma"/>
              </a:rPr>
              <a:t>)+</a:t>
            </a:r>
            <a:r>
              <a:rPr sz="1000" i="1" spc="-75" dirty="0">
                <a:latin typeface="Arial"/>
                <a:cs typeface="Arial"/>
              </a:rPr>
              <a:t>h</a:t>
            </a:r>
            <a:r>
              <a:rPr sz="1000" spc="-75" dirty="0">
                <a:latin typeface="Tahoma"/>
                <a:cs typeface="Tahoma"/>
              </a:rPr>
              <a:t>(</a:t>
            </a:r>
            <a:r>
              <a:rPr sz="1000" i="1" spc="-75" dirty="0">
                <a:latin typeface="Arial"/>
                <a:cs typeface="Arial"/>
              </a:rPr>
              <a:t>n</a:t>
            </a:r>
            <a:r>
              <a:rPr sz="1050" i="1" spc="-112" baseline="27777" dirty="0">
                <a:latin typeface="Meiryo UI"/>
                <a:cs typeface="Meiryo UI"/>
              </a:rPr>
              <a:t>m</a:t>
            </a:r>
            <a:r>
              <a:rPr sz="1000" spc="-75" dirty="0">
                <a:latin typeface="Tahoma"/>
                <a:cs typeface="Tahoma"/>
              </a:rPr>
              <a:t>)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≥</a:t>
            </a:r>
            <a:r>
              <a:rPr sz="1000" i="1" spc="-1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g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)+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r>
              <a:rPr sz="1000" i="1" spc="-1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8099" marR="99058">
              <a:lnSpc>
                <a:spcPts val="1200"/>
              </a:lnSpc>
              <a:spcBef>
                <a:spcPts val="5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(Graph)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82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selects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frontier,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found</a:t>
            </a:r>
            <a:endParaRPr sz="1100">
              <a:latin typeface="Arial"/>
              <a:cs typeface="Arial"/>
            </a:endParaRPr>
          </a:p>
          <a:p>
            <a:pPr marL="314952" marR="218435"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would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220" dirty="0">
                <a:latin typeface="Arial"/>
                <a:cs typeface="Arial"/>
              </a:rPr>
              <a:t>n</a:t>
            </a:r>
            <a:r>
              <a:rPr sz="1050" i="1" spc="-330" baseline="27777" dirty="0">
                <a:latin typeface="Meiryo UI"/>
                <a:cs typeface="Meiryo UI"/>
              </a:rPr>
              <a:t>m</a:t>
            </a:r>
            <a:r>
              <a:rPr sz="1050" i="1" spc="127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frontier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optimal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i="1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(because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graph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separation</a:t>
            </a:r>
            <a:r>
              <a:rPr sz="1000" spc="-10" dirty="0">
                <a:latin typeface="Arial"/>
                <a:cs typeface="Arial"/>
              </a:rPr>
              <a:t> property)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since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non-decreasing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along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spc="-95" dirty="0">
                <a:latin typeface="Tahoma"/>
                <a:cs typeface="Tahoma"/>
              </a:rPr>
              <a:t>(</a:t>
            </a:r>
            <a:r>
              <a:rPr sz="1000" i="1" spc="-95" dirty="0">
                <a:latin typeface="Arial"/>
                <a:cs typeface="Arial"/>
              </a:rPr>
              <a:t>n</a:t>
            </a:r>
            <a:r>
              <a:rPr sz="1050" i="1" spc="-142" baseline="27777" dirty="0">
                <a:latin typeface="Meiryo UI"/>
                <a:cs typeface="Meiryo UI"/>
              </a:rPr>
              <a:t>m</a:t>
            </a:r>
            <a:r>
              <a:rPr sz="1000" spc="-95" dirty="0">
                <a:latin typeface="Tahoma"/>
                <a:cs typeface="Tahoma"/>
              </a:rPr>
              <a:t>)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spc="-40" dirty="0">
                <a:latin typeface="Meiryo UI"/>
                <a:cs typeface="Meiryo UI"/>
              </a:rPr>
              <a:t>≤</a:t>
            </a:r>
            <a:r>
              <a:rPr sz="1000" i="1" spc="-65" dirty="0"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(</a:t>
            </a:r>
            <a:r>
              <a:rPr sz="1000" i="1" spc="-25" dirty="0">
                <a:latin typeface="Arial"/>
                <a:cs typeface="Arial"/>
              </a:rPr>
              <a:t>n</a:t>
            </a:r>
            <a:r>
              <a:rPr sz="1000" spc="-2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314952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since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220" dirty="0">
                <a:latin typeface="Arial"/>
                <a:cs typeface="Arial"/>
              </a:rPr>
              <a:t>n</a:t>
            </a:r>
            <a:r>
              <a:rPr sz="1050" i="1" spc="-330" baseline="27777" dirty="0">
                <a:latin typeface="Meiryo UI"/>
                <a:cs typeface="Meiryo UI"/>
              </a:rPr>
              <a:t>m</a:t>
            </a:r>
            <a:r>
              <a:rPr sz="1050" i="1" spc="127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optimal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spc="-95" dirty="0">
                <a:latin typeface="Tahoma"/>
                <a:cs typeface="Tahoma"/>
              </a:rPr>
              <a:t>(</a:t>
            </a:r>
            <a:r>
              <a:rPr sz="1000" i="1" spc="-95" dirty="0">
                <a:latin typeface="Arial"/>
                <a:cs typeface="Arial"/>
              </a:rPr>
              <a:t>n</a:t>
            </a:r>
            <a:r>
              <a:rPr sz="1050" i="1" spc="-142" baseline="27777" dirty="0">
                <a:latin typeface="Meiryo UI"/>
                <a:cs typeface="Meiryo UI"/>
              </a:rPr>
              <a:t>m</a:t>
            </a:r>
            <a:r>
              <a:rPr sz="1000" spc="-95" dirty="0">
                <a:latin typeface="Tahoma"/>
                <a:cs typeface="Tahoma"/>
              </a:rPr>
              <a:t>)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spc="-50" dirty="0">
                <a:latin typeface="Verdana"/>
                <a:cs typeface="Verdana"/>
              </a:rPr>
              <a:t>&lt;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(</a:t>
            </a:r>
            <a:r>
              <a:rPr sz="1000" i="1" spc="-25" dirty="0">
                <a:latin typeface="Arial"/>
                <a:cs typeface="Arial"/>
              </a:rPr>
              <a:t>n</a:t>
            </a:r>
            <a:r>
              <a:rPr sz="1000" spc="-2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6186" y="2454308"/>
            <a:ext cx="4352290" cy="4289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6701">
              <a:spcBef>
                <a:spcPts val="425"/>
              </a:spcBef>
              <a:tabLst>
                <a:tab pos="4219469" algn="l"/>
              </a:tabLst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spc="-220" dirty="0">
                <a:latin typeface="Arial"/>
                <a:cs typeface="Arial"/>
              </a:rPr>
              <a:t>n</a:t>
            </a:r>
            <a:r>
              <a:rPr sz="1050" i="1" spc="-330" baseline="27777" dirty="0">
                <a:latin typeface="Meiryo UI"/>
                <a:cs typeface="Meiryo UI"/>
              </a:rPr>
              <a:t>m</a:t>
            </a:r>
            <a:r>
              <a:rPr sz="1050" i="1" spc="127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would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been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selected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before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i="1" spc="-50" dirty="0">
                <a:latin typeface="Arial"/>
                <a:cs typeface="Arial"/>
              </a:rPr>
              <a:t>n</a:t>
            </a:r>
            <a:r>
              <a:rPr sz="1000" i="1" dirty="0">
                <a:latin typeface="Arial"/>
                <a:cs typeface="Arial"/>
              </a:rPr>
              <a:t>	</a:t>
            </a:r>
            <a:r>
              <a:rPr sz="1000" i="1" spc="90" dirty="0">
                <a:latin typeface="Arial"/>
                <a:cs typeface="Arial"/>
              </a:rPr>
              <a:t>□</a:t>
            </a:r>
            <a:endParaRPr sz="1000">
              <a:latin typeface="Arial"/>
              <a:cs typeface="Arial"/>
            </a:endParaRPr>
          </a:p>
          <a:p>
            <a:pPr marL="50799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8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44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(graph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search)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expands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nodes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non-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decreasing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order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16896"/>
              <a:ext cx="101600" cy="39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404196"/>
              <a:ext cx="4298856" cy="51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30062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79"/>
              <a:ext cx="4349750" cy="3051810"/>
            </a:xfrm>
            <a:custGeom>
              <a:avLst/>
              <a:gdLst/>
              <a:ahLst/>
              <a:cxnLst/>
              <a:rect l="l" t="t" r="r" b="b"/>
              <a:pathLst>
                <a:path w="4349750" h="3051810">
                  <a:moveTo>
                    <a:pt x="4349657" y="0"/>
                  </a:moveTo>
                  <a:lnTo>
                    <a:pt x="0" y="0"/>
                  </a:lnTo>
                  <a:lnTo>
                    <a:pt x="0" y="3012417"/>
                  </a:lnTo>
                  <a:lnTo>
                    <a:pt x="4008" y="3032142"/>
                  </a:lnTo>
                  <a:lnTo>
                    <a:pt x="14922" y="3048295"/>
                  </a:lnTo>
                  <a:lnTo>
                    <a:pt x="19696" y="3051520"/>
                  </a:lnTo>
                  <a:lnTo>
                    <a:pt x="4329960" y="3051520"/>
                  </a:lnTo>
                  <a:lnTo>
                    <a:pt x="4334734" y="3048295"/>
                  </a:lnTo>
                  <a:lnTo>
                    <a:pt x="4345648" y="3032142"/>
                  </a:lnTo>
                  <a:lnTo>
                    <a:pt x="4349657" y="301241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6"/>
              <a:ext cx="0" cy="2987675"/>
            </a:xfrm>
            <a:custGeom>
              <a:avLst/>
              <a:gdLst/>
              <a:ahLst/>
              <a:cxnLst/>
              <a:rect l="l" t="t" r="r" b="b"/>
              <a:pathLst>
                <a:path h="2987675">
                  <a:moveTo>
                    <a:pt x="0" y="298722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924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822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7428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2610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00962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4280" y="346482"/>
            <a:ext cx="3942079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67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50"/>
              </a:spcBef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67" baseline="27777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non-</a:t>
            </a:r>
            <a:r>
              <a:rPr sz="1100" dirty="0">
                <a:latin typeface="Arial"/>
                <a:cs typeface="Arial"/>
              </a:rPr>
              <a:t>decreasing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Gradually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adds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“f-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contours”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(as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BFS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adds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layers)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contour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00" i="1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has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1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50" i="1" baseline="-11904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50" i="1" spc="-135" baseline="-11904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50" i="1" baseline="-11904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50" i="1" spc="292" baseline="-11904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20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50" i="1" spc="-30" baseline="-11904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50" spc="-30" baseline="-11904" dirty="0">
                <a:solidFill>
                  <a:srgbClr val="C7C7D2"/>
                </a:solidFill>
                <a:latin typeface="Verdana"/>
                <a:cs typeface="Verdana"/>
              </a:rPr>
              <a:t>+</a:t>
            </a:r>
            <a:r>
              <a:rPr sz="1050" spc="-30" baseline="-11904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endParaRPr sz="1050" baseline="-11904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cannot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contour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50" i="1" baseline="-11904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50" baseline="-11904" dirty="0">
                <a:solidFill>
                  <a:srgbClr val="C7C7D2"/>
                </a:solidFill>
                <a:latin typeface="Verdana"/>
                <a:cs typeface="Verdana"/>
              </a:rPr>
              <a:t>+</a:t>
            </a:r>
            <a:r>
              <a:rPr sz="1050" baseline="-11904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r>
              <a:rPr sz="1050" spc="202" baseline="-11904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until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contour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50" i="1" baseline="-11904" dirty="0">
                <a:solidFill>
                  <a:srgbClr val="C7C7D2"/>
                </a:solidFill>
                <a:latin typeface="Arial"/>
                <a:cs typeface="Arial"/>
              </a:rPr>
              <a:t>i</a:t>
            </a:r>
            <a:r>
              <a:rPr sz="1050" i="1" spc="292" baseline="-11904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fully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expanded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20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200" i="1" spc="89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path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3915" y="1447218"/>
            <a:ext cx="134620" cy="286385"/>
            <a:chOff x="531533" y="1447215"/>
            <a:chExt cx="134620" cy="28638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1447215"/>
              <a:ext cx="134416" cy="1344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1599044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33915" y="1447216"/>
            <a:ext cx="134620" cy="2603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algn="ctr">
              <a:spcBef>
                <a:spcPts val="47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3915" y="1902715"/>
            <a:ext cx="134416" cy="13441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67318" y="1901246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471" y="1418216"/>
            <a:ext cx="327977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lnSpc>
                <a:spcPts val="1200"/>
              </a:lnSpc>
              <a:spcBef>
                <a:spcPts val="9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89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4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spc="-37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endParaRPr sz="1050" baseline="27777">
              <a:latin typeface="Meiryo UI"/>
              <a:cs typeface="Meiryo UI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04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might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some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“goal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contour”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42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before selecting a goal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node.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200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04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4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20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pruning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9840" y="2083057"/>
            <a:ext cx="1973076" cy="12626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5725" y="337335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16896"/>
              <a:ext cx="101600" cy="39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404196"/>
              <a:ext cx="4298856" cy="51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30062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79"/>
              <a:ext cx="4349750" cy="3051810"/>
            </a:xfrm>
            <a:custGeom>
              <a:avLst/>
              <a:gdLst/>
              <a:ahLst/>
              <a:cxnLst/>
              <a:rect l="l" t="t" r="r" b="b"/>
              <a:pathLst>
                <a:path w="4349750" h="3051810">
                  <a:moveTo>
                    <a:pt x="4349657" y="0"/>
                  </a:moveTo>
                  <a:lnTo>
                    <a:pt x="0" y="0"/>
                  </a:lnTo>
                  <a:lnTo>
                    <a:pt x="0" y="3012417"/>
                  </a:lnTo>
                  <a:lnTo>
                    <a:pt x="4008" y="3032142"/>
                  </a:lnTo>
                  <a:lnTo>
                    <a:pt x="14922" y="3048295"/>
                  </a:lnTo>
                  <a:lnTo>
                    <a:pt x="19696" y="3051520"/>
                  </a:lnTo>
                  <a:lnTo>
                    <a:pt x="4329960" y="3051520"/>
                  </a:lnTo>
                  <a:lnTo>
                    <a:pt x="4334734" y="3048295"/>
                  </a:lnTo>
                  <a:lnTo>
                    <a:pt x="4345648" y="3032142"/>
                  </a:lnTo>
                  <a:lnTo>
                    <a:pt x="4349657" y="301241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6"/>
              <a:ext cx="0" cy="2987675"/>
            </a:xfrm>
            <a:custGeom>
              <a:avLst/>
              <a:gdLst/>
              <a:ahLst/>
              <a:cxnLst/>
              <a:rect l="l" t="t" r="r" b="b"/>
              <a:pathLst>
                <a:path h="2987675">
                  <a:moveTo>
                    <a:pt x="0" y="298722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924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822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7428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2610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00962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4280" y="346482"/>
            <a:ext cx="3942079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67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50"/>
              </a:spcBef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67" baseline="27777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non-</a:t>
            </a:r>
            <a:r>
              <a:rPr sz="1100" dirty="0">
                <a:latin typeface="Arial"/>
                <a:cs typeface="Arial"/>
              </a:rPr>
              <a:t>decreasing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Gradually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“f-</a:t>
            </a:r>
            <a:r>
              <a:rPr sz="1100" dirty="0">
                <a:latin typeface="Arial"/>
                <a:cs typeface="Arial"/>
              </a:rPr>
              <a:t>contours”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layers)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i</a:t>
            </a:r>
            <a:r>
              <a:rPr sz="1000" i="1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-135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s.t.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92" baseline="-11904" dirty="0">
                <a:latin typeface="Arial"/>
                <a:cs typeface="Arial"/>
              </a:rPr>
              <a:t> </a:t>
            </a:r>
            <a:r>
              <a:rPr sz="1000" i="1" spc="-50" dirty="0">
                <a:latin typeface="Verdana"/>
                <a:cs typeface="Verdana"/>
              </a:rPr>
              <a:t>&lt;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spc="-20" dirty="0">
                <a:latin typeface="Arial"/>
                <a:cs typeface="Arial"/>
              </a:rPr>
              <a:t>f</a:t>
            </a:r>
            <a:r>
              <a:rPr sz="1050" i="1" spc="-30" baseline="-11904" dirty="0">
                <a:latin typeface="Arial"/>
                <a:cs typeface="Arial"/>
              </a:rPr>
              <a:t>i</a:t>
            </a:r>
            <a:r>
              <a:rPr sz="1050" spc="-30" baseline="-11904" dirty="0">
                <a:latin typeface="Verdana"/>
                <a:cs typeface="Verdana"/>
              </a:rPr>
              <a:t>+</a:t>
            </a:r>
            <a:r>
              <a:rPr sz="1050" spc="-30" baseline="-11904" dirty="0">
                <a:latin typeface="Arial"/>
                <a:cs typeface="Arial"/>
              </a:rPr>
              <a:t>1</a:t>
            </a:r>
            <a:endParaRPr sz="1050" baseline="-11904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cannot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baseline="-11904" dirty="0">
                <a:latin typeface="Verdana"/>
                <a:cs typeface="Verdana"/>
              </a:rPr>
              <a:t>+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50" spc="20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until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9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fully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expanded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20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200" i="1" spc="89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path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3915" y="1447218"/>
            <a:ext cx="134620" cy="286385"/>
            <a:chOff x="531533" y="1447215"/>
            <a:chExt cx="134620" cy="28638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1447215"/>
              <a:ext cx="134416" cy="1344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1599044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33915" y="1447216"/>
            <a:ext cx="134620" cy="2603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algn="ctr">
              <a:spcBef>
                <a:spcPts val="47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3915" y="1902715"/>
            <a:ext cx="134416" cy="13441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67318" y="1901246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471" y="1418216"/>
            <a:ext cx="327977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lnSpc>
                <a:spcPts val="1200"/>
              </a:lnSpc>
              <a:spcBef>
                <a:spcPts val="95"/>
              </a:spcBef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89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4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&lt;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spc="-25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spc="-37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endParaRPr sz="1050" baseline="27777">
              <a:latin typeface="Meiryo UI"/>
              <a:cs typeface="Meiryo UI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04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might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some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“goal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contour”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3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spc="-35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42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before selecting a goal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node.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200"/>
              </a:lnSpc>
            </a:pP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04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s.t.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f</a:t>
            </a:r>
            <a:r>
              <a:rPr sz="1000" i="1" spc="-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4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i="1" spc="-50" dirty="0">
                <a:solidFill>
                  <a:srgbClr val="C7C7D2"/>
                </a:solidFill>
                <a:latin typeface="Verdana"/>
                <a:cs typeface="Verdana"/>
              </a:rPr>
              <a:t>&gt;</a:t>
            </a:r>
            <a:r>
              <a:rPr sz="1000" i="1" spc="-75" dirty="0">
                <a:solidFill>
                  <a:srgbClr val="C7C7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C</a:t>
            </a:r>
            <a:r>
              <a:rPr sz="105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050" i="1" spc="120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(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pruning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9840" y="2083057"/>
            <a:ext cx="1973076" cy="126263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5725" y="337335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1" y="45565"/>
            <a:ext cx="263652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Problem-solving</a:t>
            </a:r>
            <a:r>
              <a:rPr sz="1400" spc="114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Agent:</a:t>
            </a:r>
            <a:r>
              <a:rPr sz="1400" spc="2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Schema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5"/>
            <a:ext cx="4400550" cy="2411730"/>
            <a:chOff x="129196" y="360095"/>
            <a:chExt cx="4400550" cy="241173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66965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65695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2258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96"/>
              <a:ext cx="4349750" cy="2316480"/>
            </a:xfrm>
            <a:custGeom>
              <a:avLst/>
              <a:gdLst/>
              <a:ahLst/>
              <a:cxnLst/>
              <a:rect l="l" t="t" r="r" b="b"/>
              <a:pathLst>
                <a:path w="4349750" h="2316480">
                  <a:moveTo>
                    <a:pt x="4349657" y="0"/>
                  </a:moveTo>
                  <a:lnTo>
                    <a:pt x="0" y="0"/>
                  </a:lnTo>
                  <a:lnTo>
                    <a:pt x="0" y="2265157"/>
                  </a:lnTo>
                  <a:lnTo>
                    <a:pt x="4008" y="2284882"/>
                  </a:lnTo>
                  <a:lnTo>
                    <a:pt x="14922" y="2301035"/>
                  </a:lnTo>
                  <a:lnTo>
                    <a:pt x="31075" y="2311949"/>
                  </a:lnTo>
                  <a:lnTo>
                    <a:pt x="50800" y="2315958"/>
                  </a:lnTo>
                  <a:lnTo>
                    <a:pt x="4298856" y="2315958"/>
                  </a:lnTo>
                  <a:lnTo>
                    <a:pt x="4318581" y="2311949"/>
                  </a:lnTo>
                  <a:lnTo>
                    <a:pt x="4334734" y="2301035"/>
                  </a:lnTo>
                  <a:lnTo>
                    <a:pt x="4345648" y="2284882"/>
                  </a:lnTo>
                  <a:lnTo>
                    <a:pt x="4349657" y="226515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33"/>
              <a:ext cx="0" cy="2240280"/>
            </a:xfrm>
            <a:custGeom>
              <a:avLst/>
              <a:gdLst/>
              <a:ahLst/>
              <a:cxnLst/>
              <a:rect l="l" t="t" r="r" b="b"/>
              <a:pathLst>
                <a:path h="2240280">
                  <a:moveTo>
                    <a:pt x="0" y="22399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589" y="429823"/>
              <a:ext cx="3610668" cy="21326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1577" y="2834426"/>
            <a:ext cx="4400550" cy="621665"/>
            <a:chOff x="129196" y="2834423"/>
            <a:chExt cx="4400550" cy="621665"/>
          </a:xfrm>
        </p:grpSpPr>
        <p:sp>
          <p:nvSpPr>
            <p:cNvPr id="15" name="object 15"/>
            <p:cNvSpPr/>
            <p:nvPr/>
          </p:nvSpPr>
          <p:spPr>
            <a:xfrm>
              <a:off x="129196" y="283442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369805"/>
              <a:ext cx="101600" cy="86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357105"/>
              <a:ext cx="4298856" cy="988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2884982"/>
              <a:ext cx="50800" cy="4848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2878842"/>
              <a:ext cx="4349750" cy="542290"/>
            </a:xfrm>
            <a:custGeom>
              <a:avLst/>
              <a:gdLst/>
              <a:ahLst/>
              <a:cxnLst/>
              <a:rect l="l" t="t" r="r" b="b"/>
              <a:pathLst>
                <a:path w="4349750" h="542289">
                  <a:moveTo>
                    <a:pt x="4349657" y="0"/>
                  </a:moveTo>
                  <a:lnTo>
                    <a:pt x="0" y="0"/>
                  </a:lnTo>
                  <a:lnTo>
                    <a:pt x="0" y="490962"/>
                  </a:lnTo>
                  <a:lnTo>
                    <a:pt x="4008" y="510687"/>
                  </a:lnTo>
                  <a:lnTo>
                    <a:pt x="14922" y="526840"/>
                  </a:lnTo>
                  <a:lnTo>
                    <a:pt x="31075" y="537754"/>
                  </a:lnTo>
                  <a:lnTo>
                    <a:pt x="50800" y="541763"/>
                  </a:lnTo>
                  <a:lnTo>
                    <a:pt x="4298856" y="541763"/>
                  </a:lnTo>
                  <a:lnTo>
                    <a:pt x="4318581" y="537754"/>
                  </a:lnTo>
                  <a:lnTo>
                    <a:pt x="4334734" y="526840"/>
                  </a:lnTo>
                  <a:lnTo>
                    <a:pt x="4345648" y="510687"/>
                  </a:lnTo>
                  <a:lnTo>
                    <a:pt x="4349657" y="4909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2923079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7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2910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28976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8849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84991" y="259010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81" y="2858133"/>
            <a:ext cx="4237355" cy="337913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"/>
              </a:spcBef>
            </a:pP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While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executing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sequence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agent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ignores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percepts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choosing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action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since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knows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in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advance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they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will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endParaRPr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9680" y="3202276"/>
            <a:ext cx="1296035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(“open</a:t>
            </a:r>
            <a:r>
              <a:rPr sz="110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loop</a:t>
            </a:r>
            <a:r>
              <a:rPr sz="110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Arial"/>
                <a:cs typeface="Arial"/>
              </a:rPr>
              <a:t>system”)</a:t>
            </a:r>
            <a:endParaRPr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48729" y="3344092"/>
            <a:ext cx="19875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79" baseline="27777" dirty="0">
                <a:latin typeface="Meiryo UI"/>
                <a:cs typeface="Meiryo UI"/>
              </a:rPr>
              <a:t> </a:t>
            </a:r>
            <a:r>
              <a:rPr dirty="0"/>
              <a:t>Graph</a:t>
            </a:r>
            <a:r>
              <a:rPr spc="15" dirty="0"/>
              <a:t> </a:t>
            </a:r>
            <a:r>
              <a:rPr dirty="0"/>
              <a:t>Search:</a:t>
            </a:r>
            <a:r>
              <a:rPr spc="120" dirty="0"/>
              <a:t> </a:t>
            </a:r>
            <a:r>
              <a:rPr spc="-10" dirty="0"/>
              <a:t>Optimality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16896"/>
              <a:ext cx="101600" cy="39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404196"/>
              <a:ext cx="4298856" cy="51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10654"/>
              <a:ext cx="50800" cy="30062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4479"/>
              <a:ext cx="4349750" cy="3051810"/>
            </a:xfrm>
            <a:custGeom>
              <a:avLst/>
              <a:gdLst/>
              <a:ahLst/>
              <a:cxnLst/>
              <a:rect l="l" t="t" r="r" b="b"/>
              <a:pathLst>
                <a:path w="4349750" h="3051810">
                  <a:moveTo>
                    <a:pt x="4349657" y="0"/>
                  </a:moveTo>
                  <a:lnTo>
                    <a:pt x="0" y="0"/>
                  </a:lnTo>
                  <a:lnTo>
                    <a:pt x="0" y="3012417"/>
                  </a:lnTo>
                  <a:lnTo>
                    <a:pt x="4008" y="3032142"/>
                  </a:lnTo>
                  <a:lnTo>
                    <a:pt x="14922" y="3048295"/>
                  </a:lnTo>
                  <a:lnTo>
                    <a:pt x="19696" y="3051520"/>
                  </a:lnTo>
                  <a:lnTo>
                    <a:pt x="4329960" y="3051520"/>
                  </a:lnTo>
                  <a:lnTo>
                    <a:pt x="4334734" y="3048295"/>
                  </a:lnTo>
                  <a:lnTo>
                    <a:pt x="4345648" y="3032142"/>
                  </a:lnTo>
                  <a:lnTo>
                    <a:pt x="4349657" y="301241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8716"/>
              <a:ext cx="0" cy="2987675"/>
            </a:xfrm>
            <a:custGeom>
              <a:avLst/>
              <a:gdLst/>
              <a:ahLst/>
              <a:cxnLst/>
              <a:rect l="l" t="t" r="r" b="b"/>
              <a:pathLst>
                <a:path h="2987675">
                  <a:moveTo>
                    <a:pt x="0" y="298722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6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3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0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92416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8220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7428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26109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00962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4280" y="346482"/>
            <a:ext cx="3942079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consistent,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then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67" baseline="27777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graph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optimal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50"/>
              </a:spcBef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67" baseline="27777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non-</a:t>
            </a:r>
            <a:r>
              <a:rPr sz="1100" dirty="0">
                <a:latin typeface="Arial"/>
                <a:cs typeface="Arial"/>
              </a:rPr>
              <a:t>decreasing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Gradually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“f-</a:t>
            </a:r>
            <a:r>
              <a:rPr sz="1100" dirty="0">
                <a:latin typeface="Arial"/>
                <a:cs typeface="Arial"/>
              </a:rPr>
              <a:t>contours”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BFS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layers)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i</a:t>
            </a:r>
            <a:r>
              <a:rPr sz="1000" i="1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13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-135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s.t.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92" baseline="-11904" dirty="0">
                <a:latin typeface="Arial"/>
                <a:cs typeface="Arial"/>
              </a:rPr>
              <a:t> </a:t>
            </a:r>
            <a:r>
              <a:rPr sz="1000" i="1" spc="-50" dirty="0">
                <a:latin typeface="Verdana"/>
                <a:cs typeface="Verdana"/>
              </a:rPr>
              <a:t>&lt;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spc="-20" dirty="0">
                <a:latin typeface="Arial"/>
                <a:cs typeface="Arial"/>
              </a:rPr>
              <a:t>f</a:t>
            </a:r>
            <a:r>
              <a:rPr sz="1050" i="1" spc="-30" baseline="-11904" dirty="0">
                <a:latin typeface="Arial"/>
                <a:cs typeface="Arial"/>
              </a:rPr>
              <a:t>i</a:t>
            </a:r>
            <a:r>
              <a:rPr sz="1050" spc="-30" baseline="-11904" dirty="0">
                <a:latin typeface="Verdana"/>
                <a:cs typeface="Verdana"/>
              </a:rPr>
              <a:t>+</a:t>
            </a:r>
            <a:r>
              <a:rPr sz="1050" spc="-30" baseline="-11904" dirty="0">
                <a:latin typeface="Arial"/>
                <a:cs typeface="Arial"/>
              </a:rPr>
              <a:t>1</a:t>
            </a:r>
            <a:endParaRPr sz="1050" baseline="-11904">
              <a:latin typeface="Arial"/>
              <a:cs typeface="Arial"/>
            </a:endParaRPr>
          </a:p>
          <a:p>
            <a:pPr marL="591806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cannot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baseline="-11904" dirty="0">
                <a:latin typeface="Verdana"/>
                <a:cs typeface="Verdana"/>
              </a:rPr>
              <a:t>+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50" spc="20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until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contour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9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fully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expanded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C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89" baseline="27777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optimal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path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3915" y="1447218"/>
            <a:ext cx="134620" cy="286385"/>
            <a:chOff x="531533" y="1447215"/>
            <a:chExt cx="134620" cy="28638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533" y="1447215"/>
              <a:ext cx="134416" cy="1344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533" y="1599044"/>
              <a:ext cx="134416" cy="1344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33915" y="1447216"/>
            <a:ext cx="134620" cy="2603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spcBef>
                <a:spcPts val="90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  <a:p>
            <a:pPr algn="ctr">
              <a:spcBef>
                <a:spcPts val="47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3915" y="1902715"/>
            <a:ext cx="134416" cy="13441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67318" y="1901246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471" y="1418216"/>
            <a:ext cx="327977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lnSpc>
                <a:spcPts val="1200"/>
              </a:lnSpc>
              <a:spcBef>
                <a:spcPts val="95"/>
              </a:spcBef>
            </a:pPr>
            <a:r>
              <a:rPr sz="1000" i="1" dirty="0">
                <a:latin typeface="Arial"/>
                <a:cs typeface="Arial"/>
              </a:rPr>
              <a:t>A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50" i="1" spc="89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expands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s.t.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i="1" spc="-50" dirty="0">
                <a:latin typeface="Verdana"/>
                <a:cs typeface="Verdana"/>
              </a:rPr>
              <a:t>&lt;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spc="-25" dirty="0">
                <a:latin typeface="Arial"/>
                <a:cs typeface="Arial"/>
              </a:rPr>
              <a:t>C</a:t>
            </a:r>
            <a:r>
              <a:rPr sz="1050" i="1" spc="-37" baseline="27777" dirty="0">
                <a:latin typeface="Meiryo UI"/>
                <a:cs typeface="Meiryo UI"/>
              </a:rPr>
              <a:t>∗</a:t>
            </a:r>
            <a:endParaRPr sz="1050" baseline="27777">
              <a:latin typeface="Meiryo UI"/>
              <a:cs typeface="Meiryo UI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latin typeface="Arial"/>
                <a:cs typeface="Arial"/>
              </a:rPr>
              <a:t>A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50" i="1" spc="104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might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some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“goal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contour”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s.t.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195"/>
              </a:lnSpc>
            </a:pP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50" i="1" spc="142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before selecting a goal </a:t>
            </a:r>
            <a:r>
              <a:rPr sz="1000" spc="-10" dirty="0">
                <a:latin typeface="Arial"/>
                <a:cs typeface="Arial"/>
              </a:rPr>
              <a:t>node.</a:t>
            </a:r>
            <a:endParaRPr sz="1000">
              <a:latin typeface="Arial"/>
              <a:cs typeface="Arial"/>
            </a:endParaRPr>
          </a:p>
          <a:p>
            <a:pPr marL="38099">
              <a:lnSpc>
                <a:spcPts val="1200"/>
              </a:lnSpc>
            </a:pPr>
            <a:r>
              <a:rPr sz="1000" i="1" dirty="0">
                <a:latin typeface="Arial"/>
                <a:cs typeface="Arial"/>
              </a:rPr>
              <a:t>A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50" i="1" spc="104" baseline="27777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s.t.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00" i="1" spc="-14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i="1" spc="-50" dirty="0">
                <a:latin typeface="Verdana"/>
                <a:cs typeface="Verdana"/>
              </a:rPr>
              <a:t>&gt;</a:t>
            </a:r>
            <a:r>
              <a:rPr sz="1000" i="1" spc="-75" dirty="0">
                <a:latin typeface="Verdana"/>
                <a:cs typeface="Verdana"/>
              </a:rPr>
              <a:t> </a:t>
            </a:r>
            <a:r>
              <a:rPr sz="1000" i="1" dirty="0">
                <a:latin typeface="Arial"/>
                <a:cs typeface="Arial"/>
              </a:rPr>
              <a:t>C</a:t>
            </a:r>
            <a:r>
              <a:rPr sz="1050" i="1" baseline="27777" dirty="0">
                <a:latin typeface="Meiryo UI"/>
                <a:cs typeface="Meiryo UI"/>
              </a:rPr>
              <a:t>∗</a:t>
            </a:r>
            <a:r>
              <a:rPr sz="1050" i="1" spc="120" baseline="27777" dirty="0">
                <a:latin typeface="Meiryo UI"/>
                <a:cs typeface="Meiryo UI"/>
              </a:rPr>
              <a:t> </a:t>
            </a:r>
            <a:r>
              <a:rPr sz="1000" spc="-10" dirty="0">
                <a:latin typeface="Arial"/>
                <a:cs typeface="Arial"/>
              </a:rPr>
              <a:t>(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pruning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9840" y="2083054"/>
            <a:ext cx="1973076" cy="126263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5725" y="337335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UCS</a:t>
            </a:r>
            <a:r>
              <a:rPr spc="-5" dirty="0"/>
              <a:t> </a:t>
            </a:r>
            <a:r>
              <a:rPr dirty="0"/>
              <a:t>vs</a:t>
            </a:r>
            <a:r>
              <a:rPr spc="-5" dirty="0"/>
              <a:t> </a:t>
            </a: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spc="-10" dirty="0"/>
              <a:t>Contours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740652"/>
            <a:ext cx="4349750" cy="181610"/>
          </a:xfrm>
          <a:custGeom>
            <a:avLst/>
            <a:gdLst/>
            <a:ahLst/>
            <a:cxnLst/>
            <a:rect l="l" t="t" r="r" b="b"/>
            <a:pathLst>
              <a:path w="4349750" h="18160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1098"/>
                </a:lnTo>
                <a:lnTo>
                  <a:pt x="4349657" y="181098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726225"/>
            <a:ext cx="5111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Intuition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84865"/>
            <a:ext cx="4400550" cy="2113280"/>
            <a:chOff x="129196" y="784864"/>
            <a:chExt cx="4400550" cy="2113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09104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9634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83649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84885"/>
              <a:ext cx="50800" cy="20114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53357"/>
              <a:ext cx="4349750" cy="1894205"/>
            </a:xfrm>
            <a:custGeom>
              <a:avLst/>
              <a:gdLst/>
              <a:ahLst/>
              <a:cxnLst/>
              <a:rect l="l" t="t" r="r" b="b"/>
              <a:pathLst>
                <a:path w="4349750" h="1894205">
                  <a:moveTo>
                    <a:pt x="4349657" y="0"/>
                  </a:moveTo>
                  <a:lnTo>
                    <a:pt x="0" y="0"/>
                  </a:lnTo>
                  <a:lnTo>
                    <a:pt x="0" y="1842992"/>
                  </a:lnTo>
                  <a:lnTo>
                    <a:pt x="4008" y="1862716"/>
                  </a:lnTo>
                  <a:lnTo>
                    <a:pt x="14922" y="1878869"/>
                  </a:lnTo>
                  <a:lnTo>
                    <a:pt x="31075" y="1889784"/>
                  </a:lnTo>
                  <a:lnTo>
                    <a:pt x="50800" y="1893792"/>
                  </a:lnTo>
                  <a:lnTo>
                    <a:pt x="4298856" y="1893792"/>
                  </a:lnTo>
                  <a:lnTo>
                    <a:pt x="4318581" y="1889784"/>
                  </a:lnTo>
                  <a:lnTo>
                    <a:pt x="4334734" y="1878869"/>
                  </a:lnTo>
                  <a:lnTo>
                    <a:pt x="4345648" y="1862716"/>
                  </a:lnTo>
                  <a:lnTo>
                    <a:pt x="4349657" y="184299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2964"/>
              <a:ext cx="0" cy="1992630"/>
            </a:xfrm>
            <a:custGeom>
              <a:avLst/>
              <a:gdLst/>
              <a:ahLst/>
              <a:cxnLst/>
              <a:rect l="l" t="t" r="r" b="b"/>
              <a:pathLst>
                <a:path h="1992630">
                  <a:moveTo>
                    <a:pt x="0" y="199243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02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975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848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70682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916861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97290" y="1591156"/>
            <a:ext cx="2451735" cy="4328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UCS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equally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“directions”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i="1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7C7D2"/>
                </a:solidFill>
                <a:latin typeface="Meiryo UI"/>
                <a:cs typeface="Meiryo UI"/>
              </a:rPr>
              <a:t>∗</a:t>
            </a:r>
            <a:r>
              <a:rPr sz="1200" i="1" spc="44" baseline="27777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expands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mainly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toward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3129" y="978712"/>
            <a:ext cx="1189384" cy="17539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69679" y="2717532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UCS</a:t>
            </a:r>
            <a:r>
              <a:rPr spc="-5" dirty="0"/>
              <a:t> </a:t>
            </a:r>
            <a:r>
              <a:rPr dirty="0"/>
              <a:t>vs</a:t>
            </a:r>
            <a:r>
              <a:rPr spc="-5" dirty="0"/>
              <a:t> </a:t>
            </a: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spc="-10" dirty="0"/>
              <a:t>Contours</a:t>
            </a:r>
            <a:endParaRPr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577" y="740652"/>
            <a:ext cx="4349750" cy="181610"/>
          </a:xfrm>
          <a:custGeom>
            <a:avLst/>
            <a:gdLst/>
            <a:ahLst/>
            <a:cxnLst/>
            <a:rect l="l" t="t" r="r" b="b"/>
            <a:pathLst>
              <a:path w="4349750" h="181609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1098"/>
                </a:lnTo>
                <a:lnTo>
                  <a:pt x="4349657" y="181098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726225"/>
            <a:ext cx="5111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Intuition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784865"/>
            <a:ext cx="4400550" cy="2113280"/>
            <a:chOff x="129196" y="784864"/>
            <a:chExt cx="4400550" cy="2113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09104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9634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83649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784885"/>
              <a:ext cx="50800" cy="20114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953357"/>
              <a:ext cx="4349750" cy="1894205"/>
            </a:xfrm>
            <a:custGeom>
              <a:avLst/>
              <a:gdLst/>
              <a:ahLst/>
              <a:cxnLst/>
              <a:rect l="l" t="t" r="r" b="b"/>
              <a:pathLst>
                <a:path w="4349750" h="1894205">
                  <a:moveTo>
                    <a:pt x="4349657" y="0"/>
                  </a:moveTo>
                  <a:lnTo>
                    <a:pt x="0" y="0"/>
                  </a:lnTo>
                  <a:lnTo>
                    <a:pt x="0" y="1842992"/>
                  </a:lnTo>
                  <a:lnTo>
                    <a:pt x="4008" y="1862716"/>
                  </a:lnTo>
                  <a:lnTo>
                    <a:pt x="14922" y="1878869"/>
                  </a:lnTo>
                  <a:lnTo>
                    <a:pt x="31075" y="1889784"/>
                  </a:lnTo>
                  <a:lnTo>
                    <a:pt x="50800" y="1893792"/>
                  </a:lnTo>
                  <a:lnTo>
                    <a:pt x="4298856" y="1893792"/>
                  </a:lnTo>
                  <a:lnTo>
                    <a:pt x="4318581" y="1889784"/>
                  </a:lnTo>
                  <a:lnTo>
                    <a:pt x="4334734" y="1878869"/>
                  </a:lnTo>
                  <a:lnTo>
                    <a:pt x="4345648" y="1862716"/>
                  </a:lnTo>
                  <a:lnTo>
                    <a:pt x="4349657" y="184299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22964"/>
              <a:ext cx="0" cy="1992630"/>
            </a:xfrm>
            <a:custGeom>
              <a:avLst/>
              <a:gdLst/>
              <a:ahLst/>
              <a:cxnLst/>
              <a:rect l="l" t="t" r="r" b="b"/>
              <a:pathLst>
                <a:path h="1992630">
                  <a:moveTo>
                    <a:pt x="0" y="199243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102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7975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7848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70682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916861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97290" y="1591156"/>
            <a:ext cx="2451735" cy="4328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099"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UCS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equally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“directions”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44" baseline="27777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expands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toward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goal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3129" y="978712"/>
            <a:ext cx="1189384" cy="17539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69679" y="2717532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Completeness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1347510"/>
            <a:ext cx="4400550" cy="640715"/>
            <a:chOff x="129196" y="1347507"/>
            <a:chExt cx="4400550" cy="640715"/>
          </a:xfrm>
        </p:grpSpPr>
        <p:sp>
          <p:nvSpPr>
            <p:cNvPr id="4" name="object 4"/>
            <p:cNvSpPr/>
            <p:nvPr/>
          </p:nvSpPr>
          <p:spPr>
            <a:xfrm>
              <a:off x="129196" y="13475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88607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87337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398066"/>
              <a:ext cx="50800" cy="4880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391927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436164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4234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4107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39806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4281" y="1367891"/>
            <a:ext cx="3432175" cy="52501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099" marR="30479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exceed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finite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145" dirty="0">
                <a:latin typeface="Verdana"/>
                <a:cs typeface="Verdana"/>
              </a:rPr>
              <a:t>c</a:t>
            </a:r>
            <a:r>
              <a:rPr sz="1100" i="1" spc="-85" dirty="0">
                <a:latin typeface="Verdana"/>
                <a:cs typeface="Verdana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finite, </a:t>
            </a:r>
            <a:r>
              <a:rPr sz="1100" dirty="0">
                <a:latin typeface="Arial"/>
                <a:cs typeface="Arial"/>
              </a:rPr>
              <a:t>then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finitely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s.t.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i="1" spc="-50" dirty="0">
                <a:latin typeface="Meiryo UI"/>
                <a:cs typeface="Meiryo UI"/>
              </a:rPr>
              <a:t>≤</a:t>
            </a:r>
            <a:r>
              <a:rPr sz="1100" i="1" spc="-70" dirty="0">
                <a:latin typeface="Meiryo UI"/>
                <a:cs typeface="Meiryo UI"/>
              </a:rPr>
              <a:t> </a:t>
            </a:r>
            <a:r>
              <a:rPr sz="1100" i="1" spc="-25" dirty="0">
                <a:latin typeface="Arial"/>
                <a:cs typeface="Arial"/>
              </a:rPr>
              <a:t>C</a:t>
            </a:r>
            <a:r>
              <a:rPr sz="1200" i="1" spc="-37" baseline="27777" dirty="0"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  <a:p>
            <a:pPr marL="38099">
              <a:spcBef>
                <a:spcPts val="35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complete.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good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heuristics,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Keeps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nodes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5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</p:spTree>
  </p:cSld>
  <p:clrMapOvr>
    <a:masterClrMapping/>
  </p:clrMapOvr>
  <p:transition>
    <p:cut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Keeps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nodes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solidFill>
                  <a:srgbClr val="E5E5F1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E5E5F1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E5E5F1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size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(like</a:t>
            </a:r>
            <a:r>
              <a:rPr sz="1000" spc="-5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Keeps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all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nodes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000" i="1" spc="-7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000" i="1" spc="-50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size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(like</a:t>
            </a:r>
            <a:r>
              <a:rPr sz="1000" spc="-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9E6F2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agent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starts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available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C7C7F8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s</a:t>
            </a:r>
            <a:r>
              <a:rPr sz="1000" i="1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7C7D2"/>
                </a:solidFill>
                <a:latin typeface="Arial"/>
                <a:cs typeface="Arial"/>
              </a:rPr>
              <a:t>Arad</a:t>
            </a:r>
            <a:r>
              <a:rPr sz="1000" i="1" spc="-18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 then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 applicable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C7D6D2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C7D6D2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C7D6D2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C7D6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D6D2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description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9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resulting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applying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8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C7C7D2"/>
                </a:solidFill>
                <a:latin typeface="Arial"/>
                <a:cs typeface="Arial"/>
              </a:rPr>
              <a:t>S</a:t>
            </a:r>
            <a:r>
              <a:rPr sz="8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1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8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determining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Explicit</a:t>
            </a:r>
            <a:r>
              <a:rPr sz="10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(e.g.:</a:t>
            </a:r>
            <a:r>
              <a:rPr sz="1000" spc="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Implicit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assigns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numeric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chapter: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sum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along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E5CDD7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Memory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requirement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major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D8D8D8"/>
                </a:solidFill>
                <a:latin typeface="Arial"/>
                <a:cs typeface="Arial"/>
              </a:rPr>
              <a:t>A</a:t>
            </a:r>
            <a:r>
              <a:rPr sz="1200" i="1" spc="-37" baseline="27777" dirty="0">
                <a:solidFill>
                  <a:srgbClr val="D8D8D8"/>
                </a:solidFill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86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i="1" dirty="0">
                <a:latin typeface="Arial"/>
                <a:cs typeface="Arial"/>
              </a:rPr>
              <a:t>A</a:t>
            </a:r>
            <a:r>
              <a:rPr sz="1500" i="1" baseline="27777" dirty="0">
                <a:latin typeface="Meiryo UI"/>
                <a:cs typeface="Meiryo UI"/>
              </a:rPr>
              <a:t>∗</a:t>
            </a:r>
            <a:r>
              <a:rPr sz="1500" i="1" spc="142" baseline="27777" dirty="0">
                <a:latin typeface="Meiryo UI"/>
                <a:cs typeface="Meiryo UI"/>
              </a:rPr>
              <a:t> </a:t>
            </a:r>
            <a:r>
              <a:rPr dirty="0"/>
              <a:t>Search:</a:t>
            </a:r>
            <a:r>
              <a:rPr spc="90" dirty="0"/>
              <a:t> </a:t>
            </a:r>
            <a:r>
              <a:rPr spc="-10" dirty="0"/>
              <a:t>Properties</a:t>
            </a:r>
            <a:endParaRPr>
              <a:latin typeface="Meiryo UI"/>
              <a:cs typeface="Meiryo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3"/>
            <a:ext cx="4400550" cy="2587625"/>
            <a:chOff x="129196" y="432091"/>
            <a:chExt cx="4400550" cy="258762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1783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0513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35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8"/>
              <a:ext cx="4349750" cy="2492375"/>
            </a:xfrm>
            <a:custGeom>
              <a:avLst/>
              <a:gdLst/>
              <a:ahLst/>
              <a:cxnLst/>
              <a:rect l="l" t="t" r="r" b="b"/>
              <a:pathLst>
                <a:path w="4349750" h="2492375">
                  <a:moveTo>
                    <a:pt x="4349657" y="0"/>
                  </a:moveTo>
                  <a:lnTo>
                    <a:pt x="0" y="0"/>
                  </a:lnTo>
                  <a:lnTo>
                    <a:pt x="0" y="2441349"/>
                  </a:lnTo>
                  <a:lnTo>
                    <a:pt x="4008" y="2461074"/>
                  </a:lnTo>
                  <a:lnTo>
                    <a:pt x="14922" y="2477227"/>
                  </a:lnTo>
                  <a:lnTo>
                    <a:pt x="31075" y="2488141"/>
                  </a:lnTo>
                  <a:lnTo>
                    <a:pt x="50800" y="2492149"/>
                  </a:lnTo>
                  <a:lnTo>
                    <a:pt x="4298856" y="2492149"/>
                  </a:lnTo>
                  <a:lnTo>
                    <a:pt x="4318581" y="2488141"/>
                  </a:lnTo>
                  <a:lnTo>
                    <a:pt x="4334734" y="2477227"/>
                  </a:lnTo>
                  <a:lnTo>
                    <a:pt x="4345648" y="2461074"/>
                  </a:lnTo>
                  <a:lnTo>
                    <a:pt x="4349657" y="24413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5"/>
              <a:ext cx="0" cy="2416175"/>
            </a:xfrm>
            <a:custGeom>
              <a:avLst/>
              <a:gdLst/>
              <a:ahLst/>
              <a:cxnLst/>
              <a:rect l="l" t="t" r="r" b="b"/>
              <a:pathLst>
                <a:path h="2416175">
                  <a:moveTo>
                    <a:pt x="0" y="24161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933005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942" y="1125080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60359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942" y="179566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74176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2" y="246625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30" y="264110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942" y="2833179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201" y="499237"/>
            <a:ext cx="2187575" cy="2463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i="1" spc="-145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100" i="1" spc="-8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27777" dirty="0">
                <a:solidFill>
                  <a:srgbClr val="0000FF"/>
                </a:solidFill>
                <a:latin typeface="Verdana"/>
                <a:cs typeface="Verdana"/>
              </a:rPr>
              <a:t>+</a:t>
            </a:r>
            <a:r>
              <a:rPr sz="1200" spc="7" baseline="27777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50" dirty="0">
                <a:solidFill>
                  <a:srgbClr val="0000FF"/>
                </a:solidFill>
                <a:latin typeface="Meiryo UI"/>
                <a:cs typeface="Meiryo UI"/>
              </a:rPr>
              <a:t>−</a:t>
            </a:r>
            <a:r>
              <a:rPr sz="1100" i="1" spc="-135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(relative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100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 factor</a:t>
            </a:r>
            <a:endParaRPr sz="1100">
              <a:latin typeface="Arial"/>
              <a:cs typeface="Arial"/>
            </a:endParaRPr>
          </a:p>
          <a:p>
            <a:pPr marL="314952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steps?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takes</a:t>
            </a:r>
            <a:r>
              <a:rPr sz="10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Trebuchet MS"/>
                <a:cs typeface="Trebuchet MS"/>
              </a:rPr>
              <a:t>c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89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591806" marR="68579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may</a:t>
            </a: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give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0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improvements</a:t>
            </a:r>
            <a:endParaRPr sz="1000">
              <a:latin typeface="Arial"/>
              <a:cs typeface="Arial"/>
            </a:endParaRPr>
          </a:p>
          <a:p>
            <a:pPr marL="3149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memory?</a:t>
            </a:r>
            <a:endParaRPr sz="1100">
              <a:latin typeface="Arial"/>
              <a:cs typeface="Arial"/>
            </a:endParaRPr>
          </a:p>
          <a:p>
            <a:pPr marL="5918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Keeps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  <a:p>
            <a:pPr marL="591806" marR="253359">
              <a:lnSpc>
                <a:spcPts val="1200"/>
              </a:lnSpc>
              <a:spcBef>
                <a:spcPts val="40"/>
              </a:spcBef>
            </a:pPr>
            <a:r>
              <a:rPr sz="1000" spc="-75" dirty="0">
                <a:latin typeface="Tahoma"/>
                <a:cs typeface="Tahoma"/>
              </a:rPr>
              <a:t>=</a:t>
            </a:r>
            <a:r>
              <a:rPr sz="1000" i="1" spc="-75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r>
              <a:rPr sz="1050" i="1" spc="-104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1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memory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size </a:t>
            </a:r>
            <a:r>
              <a:rPr sz="1000" dirty="0">
                <a:latin typeface="Arial"/>
                <a:cs typeface="Arial"/>
              </a:rPr>
              <a:t>(like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UCS)</a:t>
            </a:r>
            <a:endParaRPr sz="1000">
              <a:latin typeface="Arial"/>
              <a:cs typeface="Arial"/>
            </a:endParaRPr>
          </a:p>
          <a:p>
            <a:pPr marR="655939" algn="ctr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complete?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  <a:p>
            <a:pPr marR="771506" algn="ctr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10" dirty="0">
                <a:latin typeface="Arial"/>
                <a:cs typeface="Arial"/>
              </a:rPr>
              <a:t> optimal?</a:t>
            </a:r>
            <a:endParaRPr sz="1100">
              <a:latin typeface="Arial"/>
              <a:cs typeface="Arial"/>
            </a:endParaRPr>
          </a:p>
          <a:p>
            <a:pPr marR="800715" algn="ctr">
              <a:spcBef>
                <a:spcPts val="175"/>
              </a:spcBef>
            </a:pPr>
            <a:r>
              <a:rPr sz="1000" spc="-25" dirty="0">
                <a:solidFill>
                  <a:srgbClr val="C92626"/>
                </a:solidFill>
                <a:latin typeface="Arial"/>
                <a:cs typeface="Arial"/>
              </a:rPr>
              <a:t>yes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1577" y="713502"/>
            <a:ext cx="4400550" cy="2629535"/>
            <a:chOff x="129196" y="713499"/>
            <a:chExt cx="4400550" cy="262953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744" y="713499"/>
              <a:ext cx="1911605" cy="1814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196" y="304660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41027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8327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3097161"/>
              <a:ext cx="50800" cy="143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3091031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3135268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3122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3109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0971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21427" y="2626320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4278" y="3066987"/>
            <a:ext cx="32067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Memory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requirement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major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200" i="1" spc="-37" baseline="27777" dirty="0">
                <a:latin typeface="Meiryo UI"/>
                <a:cs typeface="Meiryo UI"/>
              </a:rPr>
              <a:t>∗</a:t>
            </a:r>
            <a:endParaRPr sz="1200" baseline="27777">
              <a:latin typeface="Meiryo UI"/>
              <a:cs typeface="Meiryo UI"/>
            </a:endParaRPr>
          </a:p>
        </p:txBody>
      </p:sp>
    </p:spTree>
  </p:cSld>
  <p:clrMapOvr>
    <a:masterClrMapping/>
  </p:clrMapOvr>
  <p:transition>
    <p:cut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Memory-bounded</a:t>
            </a:r>
            <a:r>
              <a:rPr spc="160" dirty="0"/>
              <a:t> </a:t>
            </a:r>
            <a:r>
              <a:rPr dirty="0"/>
              <a:t>Heuristic</a:t>
            </a:r>
            <a:r>
              <a:rPr spc="165" dirty="0"/>
              <a:t> </a:t>
            </a:r>
            <a:r>
              <a:rPr dirty="0"/>
              <a:t>Search</a:t>
            </a:r>
            <a:r>
              <a:rPr spc="165" dirty="0"/>
              <a:t> </a:t>
            </a:r>
            <a:r>
              <a:rPr spc="-10" dirty="0"/>
              <a:t>(hints)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77039"/>
            <a:ext cx="4400550" cy="1566545"/>
            <a:chOff x="129196" y="977036"/>
            <a:chExt cx="4400550" cy="1566545"/>
          </a:xfrm>
        </p:grpSpPr>
        <p:sp>
          <p:nvSpPr>
            <p:cNvPr id="4" name="object 4"/>
            <p:cNvSpPr/>
            <p:nvPr/>
          </p:nvSpPr>
          <p:spPr>
            <a:xfrm>
              <a:off x="129196" y="97703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44177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42907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027607"/>
              <a:ext cx="50800" cy="1414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021449"/>
              <a:ext cx="4349750" cy="1471295"/>
            </a:xfrm>
            <a:custGeom>
              <a:avLst/>
              <a:gdLst/>
              <a:ahLst/>
              <a:cxnLst/>
              <a:rect l="l" t="t" r="r" b="b"/>
              <a:pathLst>
                <a:path w="4349750" h="1471295">
                  <a:moveTo>
                    <a:pt x="4349657" y="0"/>
                  </a:moveTo>
                  <a:lnTo>
                    <a:pt x="0" y="0"/>
                  </a:lnTo>
                  <a:lnTo>
                    <a:pt x="0" y="1420329"/>
                  </a:lnTo>
                  <a:lnTo>
                    <a:pt x="4008" y="1440053"/>
                  </a:lnTo>
                  <a:lnTo>
                    <a:pt x="14922" y="1456206"/>
                  </a:lnTo>
                  <a:lnTo>
                    <a:pt x="31075" y="1467120"/>
                  </a:lnTo>
                  <a:lnTo>
                    <a:pt x="50800" y="1471129"/>
                  </a:lnTo>
                  <a:lnTo>
                    <a:pt x="4298856" y="1471129"/>
                  </a:lnTo>
                  <a:lnTo>
                    <a:pt x="4318581" y="1467120"/>
                  </a:lnTo>
                  <a:lnTo>
                    <a:pt x="4334734" y="1456206"/>
                  </a:lnTo>
                  <a:lnTo>
                    <a:pt x="4345648" y="1440053"/>
                  </a:lnTo>
                  <a:lnTo>
                    <a:pt x="4349657" y="142032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065686"/>
              <a:ext cx="0" cy="1395730"/>
            </a:xfrm>
            <a:custGeom>
              <a:avLst/>
              <a:gdLst/>
              <a:ahLst/>
              <a:cxnLst/>
              <a:rect l="l" t="t" r="r" b="b"/>
              <a:pathLst>
                <a:path h="1395730">
                  <a:moveTo>
                    <a:pt x="0" y="13951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529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402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2758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143118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623263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79811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990191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16504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357107"/>
              <a:ext cx="61874" cy="6187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xfrm>
            <a:off x="208726" y="653793"/>
            <a:ext cx="5486983" cy="1826104"/>
          </a:xfrm>
          <a:prstGeom prst="rect">
            <a:avLst/>
          </a:prstGeom>
        </p:spPr>
        <p:txBody>
          <a:bodyPr vert="horz" wrap="square" lIns="0" tIns="350610" rIns="0" bIns="0" rtlCol="0">
            <a:spAutoFit/>
          </a:bodyPr>
          <a:lstStyle/>
          <a:p>
            <a:pPr marL="25400" marR="1613495">
              <a:lnSpc>
                <a:spcPct val="102699"/>
              </a:lnSpc>
              <a:spcBef>
                <a:spcPts val="55"/>
              </a:spcBef>
            </a:pPr>
            <a:r>
              <a:rPr dirty="0"/>
              <a:t>Some</a:t>
            </a:r>
            <a:r>
              <a:rPr spc="-40" dirty="0"/>
              <a:t> </a:t>
            </a:r>
            <a:r>
              <a:rPr spc="-10" dirty="0"/>
              <a:t>solutions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67" baseline="27777" dirty="0">
                <a:latin typeface="Meiryo UI"/>
                <a:cs typeface="Meiryo UI"/>
              </a:rPr>
              <a:t> </a:t>
            </a:r>
            <a:r>
              <a:rPr dirty="0"/>
              <a:t>space</a:t>
            </a:r>
            <a:r>
              <a:rPr spc="-35" dirty="0"/>
              <a:t> </a:t>
            </a:r>
            <a:r>
              <a:rPr spc="-10" dirty="0"/>
              <a:t>problems </a:t>
            </a:r>
            <a:r>
              <a:rPr dirty="0"/>
              <a:t>(maintain</a:t>
            </a:r>
            <a:r>
              <a:rPr spc="-50" dirty="0"/>
              <a:t> </a:t>
            </a:r>
            <a:r>
              <a:rPr dirty="0"/>
              <a:t>completeness</a:t>
            </a:r>
            <a:r>
              <a:rPr spc="-5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optimality)</a:t>
            </a:r>
            <a:endParaRPr>
              <a:latin typeface="Meiryo UI"/>
              <a:cs typeface="Meiryo UI"/>
            </a:endParaRPr>
          </a:p>
          <a:p>
            <a:pPr marL="302252">
              <a:spcBef>
                <a:spcPts val="175"/>
              </a:spcBef>
            </a:pPr>
            <a:r>
              <a:rPr spc="-10" dirty="0">
                <a:solidFill>
                  <a:srgbClr val="0000FF"/>
                </a:solidFill>
              </a:rPr>
              <a:t>Iterative-</a:t>
            </a:r>
            <a:r>
              <a:rPr dirty="0">
                <a:solidFill>
                  <a:srgbClr val="0000FF"/>
                </a:solidFill>
              </a:rPr>
              <a:t>deepening</a:t>
            </a:r>
            <a:r>
              <a:rPr spc="-60" dirty="0">
                <a:solidFill>
                  <a:srgbClr val="0000FF"/>
                </a:solidFill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22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0000FF"/>
                </a:solidFill>
              </a:rPr>
              <a:t>(ID</a:t>
            </a:r>
            <a:r>
              <a:rPr i="1" spc="-10" dirty="0">
                <a:solidFill>
                  <a:srgbClr val="0000FF"/>
                </a:solidFill>
              </a:rPr>
              <a:t>A</a:t>
            </a:r>
            <a:r>
              <a:rPr sz="1200" i="1" spc="-15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pc="-10" dirty="0">
                <a:solidFill>
                  <a:srgbClr val="0000FF"/>
                </a:solidFill>
              </a:rPr>
              <a:t>)</a:t>
            </a:r>
            <a:endParaRPr>
              <a:latin typeface="Meiryo UI"/>
              <a:cs typeface="Meiryo UI"/>
            </a:endParaRPr>
          </a:p>
          <a:p>
            <a:pPr marL="579106">
              <a:spcBef>
                <a:spcPts val="175"/>
              </a:spcBef>
            </a:pPr>
            <a:r>
              <a:rPr sz="1000" dirty="0"/>
              <a:t>here</a:t>
            </a:r>
            <a:r>
              <a:rPr sz="1000" spc="-15" dirty="0"/>
              <a:t> </a:t>
            </a:r>
            <a:r>
              <a:rPr sz="1000" dirty="0"/>
              <a:t>cutoff</a:t>
            </a:r>
            <a:r>
              <a:rPr sz="1000" spc="-10" dirty="0"/>
              <a:t> </a:t>
            </a:r>
            <a:r>
              <a:rPr sz="1000" dirty="0"/>
              <a:t>information</a:t>
            </a:r>
            <a:r>
              <a:rPr sz="1000" spc="-10" dirty="0"/>
              <a:t> </a:t>
            </a:r>
            <a:r>
              <a:rPr sz="1000" dirty="0"/>
              <a:t>is</a:t>
            </a:r>
            <a:r>
              <a:rPr sz="1000" spc="-10" dirty="0"/>
              <a:t> </a:t>
            </a:r>
            <a:r>
              <a:rPr sz="1000" dirty="0"/>
              <a:t>the</a:t>
            </a:r>
            <a:r>
              <a:rPr sz="1000" spc="-15" dirty="0"/>
              <a:t> </a:t>
            </a:r>
            <a:r>
              <a:rPr sz="1000" spc="-10" dirty="0"/>
              <a:t>f-</a:t>
            </a:r>
            <a:r>
              <a:rPr sz="1000" dirty="0"/>
              <a:t>cost</a:t>
            </a:r>
            <a:r>
              <a:rPr sz="1000" spc="-10" dirty="0"/>
              <a:t> </a:t>
            </a:r>
            <a:r>
              <a:rPr sz="1000" dirty="0"/>
              <a:t>(g+h)</a:t>
            </a:r>
            <a:r>
              <a:rPr sz="1000" spc="-10" dirty="0"/>
              <a:t> </a:t>
            </a:r>
            <a:r>
              <a:rPr sz="1000" dirty="0"/>
              <a:t>instead</a:t>
            </a:r>
            <a:r>
              <a:rPr sz="1000" spc="-10" dirty="0"/>
              <a:t> </a:t>
            </a:r>
            <a:r>
              <a:rPr sz="1000" dirty="0"/>
              <a:t>of</a:t>
            </a:r>
            <a:r>
              <a:rPr sz="1000" spc="-10" dirty="0"/>
              <a:t> depth</a:t>
            </a:r>
            <a:endParaRPr sz="1000"/>
          </a:p>
          <a:p>
            <a:pPr marL="302252">
              <a:spcBef>
                <a:spcPts val="190"/>
              </a:spcBef>
            </a:pPr>
            <a:r>
              <a:rPr spc="-10" dirty="0">
                <a:solidFill>
                  <a:srgbClr val="0000FF"/>
                </a:solidFill>
              </a:rPr>
              <a:t>Recursive</a:t>
            </a:r>
            <a:r>
              <a:rPr spc="-20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best-</a:t>
            </a:r>
            <a:r>
              <a:rPr dirty="0">
                <a:solidFill>
                  <a:srgbClr val="0000FF"/>
                </a:solidFill>
              </a:rPr>
              <a:t>first</a:t>
            </a:r>
            <a:r>
              <a:rPr spc="-1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search(RBFS)</a:t>
            </a:r>
          </a:p>
          <a:p>
            <a:pPr marL="579106">
              <a:spcBef>
                <a:spcPts val="175"/>
              </a:spcBef>
            </a:pPr>
            <a:r>
              <a:rPr sz="1000" dirty="0"/>
              <a:t>attempts</a:t>
            </a:r>
            <a:r>
              <a:rPr sz="1000" spc="-15" dirty="0"/>
              <a:t> </a:t>
            </a:r>
            <a:r>
              <a:rPr sz="1000" dirty="0"/>
              <a:t>to</a:t>
            </a:r>
            <a:r>
              <a:rPr sz="1000" spc="-10" dirty="0"/>
              <a:t> </a:t>
            </a:r>
            <a:r>
              <a:rPr sz="1000" dirty="0"/>
              <a:t>mimic</a:t>
            </a:r>
            <a:r>
              <a:rPr sz="1000" spc="-15" dirty="0"/>
              <a:t> </a:t>
            </a:r>
            <a:r>
              <a:rPr sz="1000" dirty="0"/>
              <a:t>standard</a:t>
            </a:r>
            <a:r>
              <a:rPr sz="1000" spc="-10" dirty="0"/>
              <a:t> best-</a:t>
            </a:r>
            <a:r>
              <a:rPr sz="1000" dirty="0"/>
              <a:t>first</a:t>
            </a:r>
            <a:r>
              <a:rPr sz="1000" spc="-15" dirty="0"/>
              <a:t> </a:t>
            </a:r>
            <a:r>
              <a:rPr sz="1000" dirty="0"/>
              <a:t>search</a:t>
            </a:r>
            <a:r>
              <a:rPr sz="1000" spc="-10" dirty="0"/>
              <a:t> </a:t>
            </a:r>
            <a:r>
              <a:rPr sz="1000" dirty="0"/>
              <a:t>with</a:t>
            </a:r>
            <a:r>
              <a:rPr sz="1000" spc="-10" dirty="0"/>
              <a:t> </a:t>
            </a:r>
            <a:r>
              <a:rPr sz="1000" dirty="0"/>
              <a:t>linear</a:t>
            </a:r>
            <a:r>
              <a:rPr sz="1000" spc="-15" dirty="0"/>
              <a:t> </a:t>
            </a:r>
            <a:r>
              <a:rPr sz="1000" spc="-10" dirty="0"/>
              <a:t>space</a:t>
            </a:r>
            <a:endParaRPr sz="1000"/>
          </a:p>
          <a:p>
            <a:pPr marL="302252">
              <a:spcBef>
                <a:spcPts val="195"/>
              </a:spcBef>
            </a:pPr>
            <a:r>
              <a:rPr dirty="0">
                <a:solidFill>
                  <a:srgbClr val="0000FF"/>
                </a:solidFill>
              </a:rPr>
              <a:t>(simple)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Memory-</a:t>
            </a:r>
            <a:r>
              <a:rPr dirty="0">
                <a:solidFill>
                  <a:srgbClr val="0000FF"/>
                </a:solidFill>
              </a:rPr>
              <a:t>bounded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i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200" i="1" spc="52" baseline="27777" dirty="0">
                <a:solidFill>
                  <a:srgbClr val="0000FF"/>
                </a:solidFill>
                <a:latin typeface="Meiryo UI"/>
                <a:cs typeface="Meiryo UI"/>
              </a:rPr>
              <a:t> </a:t>
            </a:r>
            <a:r>
              <a:rPr spc="-10" dirty="0">
                <a:solidFill>
                  <a:srgbClr val="0000FF"/>
                </a:solidFill>
              </a:rPr>
              <a:t>((S)M</a:t>
            </a:r>
            <a:r>
              <a:rPr i="1" spc="-10" dirty="0">
                <a:solidFill>
                  <a:srgbClr val="0000FF"/>
                </a:solidFill>
              </a:rPr>
              <a:t>A</a:t>
            </a:r>
            <a:r>
              <a:rPr sz="1200" i="1" spc="-15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pc="-10" dirty="0">
                <a:solidFill>
                  <a:srgbClr val="0000FF"/>
                </a:solidFill>
              </a:rPr>
              <a:t>)</a:t>
            </a:r>
            <a:endParaRPr>
              <a:latin typeface="Meiryo UI"/>
              <a:cs typeface="Meiryo UI"/>
            </a:endParaRPr>
          </a:p>
          <a:p>
            <a:pPr marL="579106">
              <a:spcBef>
                <a:spcPts val="175"/>
              </a:spcBef>
            </a:pPr>
            <a:r>
              <a:rPr sz="1000" dirty="0"/>
              <a:t>drop</a:t>
            </a:r>
            <a:r>
              <a:rPr sz="1000" spc="-10" dirty="0"/>
              <a:t> </a:t>
            </a:r>
            <a:r>
              <a:rPr sz="1000" dirty="0"/>
              <a:t>the</a:t>
            </a:r>
            <a:r>
              <a:rPr sz="1000" spc="-5" dirty="0"/>
              <a:t> </a:t>
            </a:r>
            <a:r>
              <a:rPr sz="1000" spc="-10" dirty="0"/>
              <a:t>worst-</a:t>
            </a:r>
            <a:r>
              <a:rPr sz="1000" dirty="0"/>
              <a:t>leaf</a:t>
            </a:r>
            <a:r>
              <a:rPr sz="1000" spc="-5" dirty="0"/>
              <a:t> </a:t>
            </a:r>
            <a:r>
              <a:rPr sz="1000" dirty="0"/>
              <a:t>node</a:t>
            </a:r>
            <a:r>
              <a:rPr sz="1000" spc="-10" dirty="0"/>
              <a:t> </a:t>
            </a:r>
            <a:r>
              <a:rPr sz="1000" dirty="0"/>
              <a:t>when</a:t>
            </a:r>
            <a:r>
              <a:rPr sz="1000" spc="-5" dirty="0"/>
              <a:t> </a:t>
            </a:r>
            <a:r>
              <a:rPr sz="1000" dirty="0"/>
              <a:t>memory</a:t>
            </a:r>
            <a:r>
              <a:rPr sz="1000" spc="-5" dirty="0"/>
              <a:t> </a:t>
            </a:r>
            <a:r>
              <a:rPr sz="1000" dirty="0"/>
              <a:t>is</a:t>
            </a:r>
            <a:r>
              <a:rPr sz="1000" spc="-10" dirty="0"/>
              <a:t> </a:t>
            </a:r>
            <a:r>
              <a:rPr sz="1000" spc="-20" dirty="0"/>
              <a:t>full</a:t>
            </a:r>
            <a:endParaRPr sz="100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17557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Admissible</a:t>
            </a:r>
            <a:r>
              <a:rPr sz="1400" spc="11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Heuristics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1424307"/>
            <a:ext cx="4400550" cy="448309"/>
            <a:chOff x="129196" y="1424304"/>
            <a:chExt cx="4400550" cy="448309"/>
          </a:xfrm>
        </p:grpSpPr>
        <p:sp>
          <p:nvSpPr>
            <p:cNvPr id="4" name="object 4"/>
            <p:cNvSpPr/>
            <p:nvPr/>
          </p:nvSpPr>
          <p:spPr>
            <a:xfrm>
              <a:off x="129196" y="1424304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4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602930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77088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758187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1468539"/>
              <a:ext cx="50800" cy="302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647215"/>
              <a:ext cx="4349750" cy="174625"/>
            </a:xfrm>
            <a:custGeom>
              <a:avLst/>
              <a:gdLst/>
              <a:ahLst/>
              <a:cxnLst/>
              <a:rect l="l" t="t" r="r" b="b"/>
              <a:pathLst>
                <a:path w="4349750" h="174625">
                  <a:moveTo>
                    <a:pt x="4349657" y="0"/>
                  </a:moveTo>
                  <a:lnTo>
                    <a:pt x="0" y="0"/>
                  </a:lnTo>
                  <a:lnTo>
                    <a:pt x="0" y="123672"/>
                  </a:lnTo>
                  <a:lnTo>
                    <a:pt x="4008" y="143397"/>
                  </a:lnTo>
                  <a:lnTo>
                    <a:pt x="14922" y="159550"/>
                  </a:lnTo>
                  <a:lnTo>
                    <a:pt x="31075" y="170464"/>
                  </a:lnTo>
                  <a:lnTo>
                    <a:pt x="50800" y="174472"/>
                  </a:lnTo>
                  <a:lnTo>
                    <a:pt x="4298856" y="174472"/>
                  </a:lnTo>
                  <a:lnTo>
                    <a:pt x="4318581" y="170464"/>
                  </a:lnTo>
                  <a:lnTo>
                    <a:pt x="4334734" y="159550"/>
                  </a:lnTo>
                  <a:lnTo>
                    <a:pt x="4345648" y="143397"/>
                  </a:lnTo>
                  <a:lnTo>
                    <a:pt x="4349657" y="12367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506638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4">
                  <a:moveTo>
                    <a:pt x="0" y="2832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4939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481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1468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679" y="1362810"/>
            <a:ext cx="3004820" cy="4488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admissible/consistent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heuristic?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89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Dominance</a:t>
            </a:r>
            <a:r>
              <a:rPr spc="9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dirty="0"/>
              <a:t>Admissible</a:t>
            </a:r>
            <a:r>
              <a:rPr spc="95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37489"/>
            <a:ext cx="4400550" cy="1045844"/>
            <a:chOff x="129196" y="837488"/>
            <a:chExt cx="4400550" cy="1045844"/>
          </a:xfrm>
        </p:grpSpPr>
        <p:sp>
          <p:nvSpPr>
            <p:cNvPr id="4" name="object 4"/>
            <p:cNvSpPr/>
            <p:nvPr/>
          </p:nvSpPr>
          <p:spPr>
            <a:xfrm>
              <a:off x="129196" y="837488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5941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78164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76894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1723"/>
              <a:ext cx="50800" cy="8999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0207"/>
              <a:ext cx="4349750" cy="782320"/>
            </a:xfrm>
            <a:custGeom>
              <a:avLst/>
              <a:gdLst/>
              <a:ahLst/>
              <a:cxnLst/>
              <a:rect l="l" t="t" r="r" b="b"/>
              <a:pathLst>
                <a:path w="4349750" h="782319">
                  <a:moveTo>
                    <a:pt x="4349657" y="0"/>
                  </a:moveTo>
                  <a:lnTo>
                    <a:pt x="0" y="0"/>
                  </a:lnTo>
                  <a:lnTo>
                    <a:pt x="0" y="731437"/>
                  </a:lnTo>
                  <a:lnTo>
                    <a:pt x="4008" y="751162"/>
                  </a:lnTo>
                  <a:lnTo>
                    <a:pt x="14922" y="767315"/>
                  </a:lnTo>
                  <a:lnTo>
                    <a:pt x="31075" y="778229"/>
                  </a:lnTo>
                  <a:lnTo>
                    <a:pt x="50800" y="782238"/>
                  </a:lnTo>
                  <a:lnTo>
                    <a:pt x="4298856" y="782238"/>
                  </a:lnTo>
                  <a:lnTo>
                    <a:pt x="4318581" y="778229"/>
                  </a:lnTo>
                  <a:lnTo>
                    <a:pt x="4334734" y="767315"/>
                  </a:lnTo>
                  <a:lnTo>
                    <a:pt x="4345648" y="751162"/>
                  </a:lnTo>
                  <a:lnTo>
                    <a:pt x="4349657" y="73143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9814"/>
              <a:ext cx="0" cy="881380"/>
            </a:xfrm>
            <a:custGeom>
              <a:avLst/>
              <a:gdLst/>
              <a:ahLst/>
              <a:cxnLst/>
              <a:rect l="l" t="t" r="r" b="b"/>
              <a:pathLst>
                <a:path h="881380">
                  <a:moveTo>
                    <a:pt x="0" y="8808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71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44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17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1013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691982"/>
              <a:ext cx="61874" cy="6187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1577" y="1984374"/>
            <a:ext cx="4400550" cy="768350"/>
            <a:chOff x="129196" y="1984374"/>
            <a:chExt cx="4400550" cy="768350"/>
          </a:xfrm>
        </p:grpSpPr>
        <p:sp>
          <p:nvSpPr>
            <p:cNvPr id="17" name="object 17"/>
            <p:cNvSpPr/>
            <p:nvPr/>
          </p:nvSpPr>
          <p:spPr>
            <a:xfrm>
              <a:off x="129196" y="198437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7" y="2651086"/>
              <a:ext cx="101600" cy="101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97" y="2638386"/>
              <a:ext cx="4298856" cy="1143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853" y="2034933"/>
              <a:ext cx="50800" cy="6161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196" y="2028785"/>
              <a:ext cx="4349750" cy="673100"/>
            </a:xfrm>
            <a:custGeom>
              <a:avLst/>
              <a:gdLst/>
              <a:ahLst/>
              <a:cxnLst/>
              <a:rect l="l" t="t" r="r" b="b"/>
              <a:pathLst>
                <a:path w="4349750" h="673100">
                  <a:moveTo>
                    <a:pt x="4349657" y="0"/>
                  </a:moveTo>
                  <a:lnTo>
                    <a:pt x="0" y="0"/>
                  </a:lnTo>
                  <a:lnTo>
                    <a:pt x="0" y="622301"/>
                  </a:lnTo>
                  <a:lnTo>
                    <a:pt x="4008" y="642025"/>
                  </a:lnTo>
                  <a:lnTo>
                    <a:pt x="14922" y="658178"/>
                  </a:lnTo>
                  <a:lnTo>
                    <a:pt x="31075" y="669093"/>
                  </a:lnTo>
                  <a:lnTo>
                    <a:pt x="50800" y="673101"/>
                  </a:lnTo>
                  <a:lnTo>
                    <a:pt x="4298856" y="673101"/>
                  </a:lnTo>
                  <a:lnTo>
                    <a:pt x="4318581" y="669093"/>
                  </a:lnTo>
                  <a:lnTo>
                    <a:pt x="4334734" y="658178"/>
                  </a:lnTo>
                  <a:lnTo>
                    <a:pt x="4345648" y="642025"/>
                  </a:lnTo>
                  <a:lnTo>
                    <a:pt x="4349657" y="6223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2073022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5971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060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2047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20349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33459"/>
              <a:ext cx="76809" cy="768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543492"/>
              <a:ext cx="76809" cy="768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3485" y="784185"/>
            <a:ext cx="4224020" cy="18844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8738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Dominance</a:t>
            </a:r>
            <a:endParaRPr sz="1100">
              <a:latin typeface="Arial"/>
              <a:cs typeface="Arial"/>
            </a:endParaRPr>
          </a:p>
          <a:p>
            <a:pPr marL="78738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Let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200" spc="-30" baseline="-13888" dirty="0">
                <a:latin typeface="Arial"/>
                <a:cs typeface="Arial"/>
              </a:rPr>
              <a:t>1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195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heuristics.</a:t>
            </a:r>
            <a:endParaRPr sz="1100">
              <a:latin typeface="Arial"/>
              <a:cs typeface="Arial"/>
            </a:endParaRPr>
          </a:p>
          <a:p>
            <a:pPr marL="355591">
              <a:spcBef>
                <a:spcPts val="335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dominates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iff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Meiryo UI"/>
                <a:cs typeface="Meiryo UI"/>
              </a:rPr>
              <a:t>≥</a:t>
            </a:r>
            <a:r>
              <a:rPr sz="1100" i="1" spc="-7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all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n.</a:t>
            </a:r>
            <a:endParaRPr sz="1100">
              <a:latin typeface="Arial"/>
              <a:cs typeface="Arial"/>
            </a:endParaRPr>
          </a:p>
          <a:p>
            <a:pPr marL="63499">
              <a:spcBef>
                <a:spcPts val="17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better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632444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50" i="1" spc="-30" baseline="27777" dirty="0">
                <a:latin typeface="Meiryo UI"/>
                <a:cs typeface="Meiryo UI"/>
              </a:rPr>
              <a:t>∗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n</a:t>
            </a:r>
            <a:r>
              <a:rPr sz="1000" spc="-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>
              <a:spcBef>
                <a:spcPts val="670"/>
              </a:spcBef>
            </a:pPr>
            <a:endParaRPr sz="1000">
              <a:latin typeface="Tahoma"/>
              <a:cs typeface="Tahoma"/>
            </a:endParaRPr>
          </a:p>
          <a:p>
            <a:pPr marL="355591" marR="43179" indent="-277488">
              <a:lnSpc>
                <a:spcPct val="125299"/>
              </a:lnSpc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Let</a:t>
            </a:r>
            <a:r>
              <a:rPr sz="11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D8D8D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D8D8D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D8D8D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D8D8D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D8D8D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D8D8D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D8D8D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D8D8D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D8D8D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D8D8D8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D8D8D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admissible</a:t>
            </a:r>
            <a:r>
              <a:rPr sz="11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heuristics.</a:t>
            </a:r>
            <a:r>
              <a:rPr sz="1100" spc="7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Let</a:t>
            </a:r>
            <a:r>
              <a:rPr sz="1100" spc="-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D8D8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D8D8FF"/>
                </a:solidFill>
                <a:latin typeface="Arial"/>
                <a:cs typeface="Arial"/>
              </a:rPr>
              <a:t>12</a:t>
            </a:r>
            <a:r>
              <a:rPr sz="1200" spc="202" baseline="-13888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810" dirty="0">
                <a:solidFill>
                  <a:srgbClr val="D8D8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D8D8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D8D8FF"/>
                </a:solidFill>
                <a:latin typeface="Arial"/>
                <a:cs typeface="Arial"/>
              </a:rPr>
              <a:t>max</a:t>
            </a:r>
            <a:r>
              <a:rPr sz="1100" i="1" spc="-204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D8D8FF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D8D8FF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D8D8FF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D8D8FF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D8D8FF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D8D8FF"/>
                </a:solidFill>
                <a:latin typeface="Verdana"/>
                <a:cs typeface="Verdana"/>
              </a:rPr>
              <a:t>,</a:t>
            </a:r>
            <a:r>
              <a:rPr sz="1100" i="1" spc="-200" dirty="0">
                <a:solidFill>
                  <a:srgbClr val="D8D8FF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D8D8FF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D8D8FF"/>
                </a:solidFill>
                <a:latin typeface="Arial"/>
                <a:cs typeface="Arial"/>
              </a:rPr>
              <a:t>2</a:t>
            </a:r>
            <a:r>
              <a:rPr sz="1100" spc="-10" dirty="0">
                <a:solidFill>
                  <a:srgbClr val="D8D8FF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D8D8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D8D8FF"/>
                </a:solidFill>
                <a:latin typeface="Tahoma"/>
                <a:cs typeface="Tahoma"/>
              </a:rPr>
              <a:t>))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. </a:t>
            </a:r>
            <a:r>
              <a:rPr sz="1100" i="1" dirty="0">
                <a:solidFill>
                  <a:srgbClr val="D8D8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D8D8FF"/>
                </a:solidFill>
                <a:latin typeface="Arial"/>
                <a:cs typeface="Arial"/>
              </a:rPr>
              <a:t>12</a:t>
            </a:r>
            <a:r>
              <a:rPr sz="1200" spc="142" baseline="-13888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also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  <a:p>
            <a:pPr marL="355591">
              <a:spcBef>
                <a:spcPts val="335"/>
              </a:spcBef>
            </a:pPr>
            <a:r>
              <a:rPr sz="1100" i="1" dirty="0">
                <a:solidFill>
                  <a:srgbClr val="D8D8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D8D8FF"/>
                </a:solidFill>
                <a:latin typeface="Arial"/>
                <a:cs typeface="Arial"/>
              </a:rPr>
              <a:t>12</a:t>
            </a:r>
            <a:r>
              <a:rPr sz="1200" spc="157" baseline="-13888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both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D8D8D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D8D8D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D8D8D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D8D8D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D8D8D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D8D8D8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D8D8D8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D8D8D8"/>
                </a:solidFill>
                <a:latin typeface="Arial"/>
                <a:cs typeface="Arial"/>
              </a:rPr>
              <a:t>2</a:t>
            </a:r>
            <a:r>
              <a:rPr sz="1100" spc="-10" dirty="0">
                <a:solidFill>
                  <a:srgbClr val="D8D8D8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D8D8D8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D8D8D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Dominance</a:t>
            </a:r>
            <a:r>
              <a:rPr spc="9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dirty="0"/>
              <a:t>Admissible</a:t>
            </a:r>
            <a:r>
              <a:rPr spc="95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37489"/>
            <a:ext cx="4400550" cy="1045844"/>
            <a:chOff x="129196" y="837488"/>
            <a:chExt cx="4400550" cy="1045844"/>
          </a:xfrm>
        </p:grpSpPr>
        <p:sp>
          <p:nvSpPr>
            <p:cNvPr id="4" name="object 4"/>
            <p:cNvSpPr/>
            <p:nvPr/>
          </p:nvSpPr>
          <p:spPr>
            <a:xfrm>
              <a:off x="129196" y="837488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05941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78164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76894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81723"/>
              <a:ext cx="50800" cy="8999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50207"/>
              <a:ext cx="4349750" cy="782320"/>
            </a:xfrm>
            <a:custGeom>
              <a:avLst/>
              <a:gdLst/>
              <a:ahLst/>
              <a:cxnLst/>
              <a:rect l="l" t="t" r="r" b="b"/>
              <a:pathLst>
                <a:path w="4349750" h="782319">
                  <a:moveTo>
                    <a:pt x="4349657" y="0"/>
                  </a:moveTo>
                  <a:lnTo>
                    <a:pt x="0" y="0"/>
                  </a:lnTo>
                  <a:lnTo>
                    <a:pt x="0" y="731437"/>
                  </a:lnTo>
                  <a:lnTo>
                    <a:pt x="4008" y="751162"/>
                  </a:lnTo>
                  <a:lnTo>
                    <a:pt x="14922" y="767315"/>
                  </a:lnTo>
                  <a:lnTo>
                    <a:pt x="31075" y="778229"/>
                  </a:lnTo>
                  <a:lnTo>
                    <a:pt x="50800" y="782238"/>
                  </a:lnTo>
                  <a:lnTo>
                    <a:pt x="4298856" y="782238"/>
                  </a:lnTo>
                  <a:lnTo>
                    <a:pt x="4318581" y="778229"/>
                  </a:lnTo>
                  <a:lnTo>
                    <a:pt x="4334734" y="767315"/>
                  </a:lnTo>
                  <a:lnTo>
                    <a:pt x="4345648" y="751162"/>
                  </a:lnTo>
                  <a:lnTo>
                    <a:pt x="4349657" y="73143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19814"/>
              <a:ext cx="0" cy="881380"/>
            </a:xfrm>
            <a:custGeom>
              <a:avLst/>
              <a:gdLst/>
              <a:ahLst/>
              <a:cxnLst/>
              <a:rect l="l" t="t" r="r" b="b"/>
              <a:pathLst>
                <a:path h="881380">
                  <a:moveTo>
                    <a:pt x="0" y="8808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071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944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8171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1013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691982"/>
              <a:ext cx="61874" cy="6187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1577" y="1984374"/>
            <a:ext cx="4400550" cy="768350"/>
            <a:chOff x="129196" y="1984374"/>
            <a:chExt cx="4400550" cy="768350"/>
          </a:xfrm>
        </p:grpSpPr>
        <p:sp>
          <p:nvSpPr>
            <p:cNvPr id="17" name="object 17"/>
            <p:cNvSpPr/>
            <p:nvPr/>
          </p:nvSpPr>
          <p:spPr>
            <a:xfrm>
              <a:off x="129196" y="198437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97" y="2651086"/>
              <a:ext cx="101600" cy="101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97" y="2638386"/>
              <a:ext cx="4298856" cy="1143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853" y="2034933"/>
              <a:ext cx="50800" cy="6161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196" y="2028785"/>
              <a:ext cx="4349750" cy="673100"/>
            </a:xfrm>
            <a:custGeom>
              <a:avLst/>
              <a:gdLst/>
              <a:ahLst/>
              <a:cxnLst/>
              <a:rect l="l" t="t" r="r" b="b"/>
              <a:pathLst>
                <a:path w="4349750" h="673100">
                  <a:moveTo>
                    <a:pt x="4349657" y="0"/>
                  </a:moveTo>
                  <a:lnTo>
                    <a:pt x="0" y="0"/>
                  </a:lnTo>
                  <a:lnTo>
                    <a:pt x="0" y="622301"/>
                  </a:lnTo>
                  <a:lnTo>
                    <a:pt x="4008" y="642025"/>
                  </a:lnTo>
                  <a:lnTo>
                    <a:pt x="14922" y="658178"/>
                  </a:lnTo>
                  <a:lnTo>
                    <a:pt x="31075" y="669093"/>
                  </a:lnTo>
                  <a:lnTo>
                    <a:pt x="50800" y="673101"/>
                  </a:lnTo>
                  <a:lnTo>
                    <a:pt x="4298856" y="673101"/>
                  </a:lnTo>
                  <a:lnTo>
                    <a:pt x="4318581" y="669093"/>
                  </a:lnTo>
                  <a:lnTo>
                    <a:pt x="4334734" y="658178"/>
                  </a:lnTo>
                  <a:lnTo>
                    <a:pt x="4345648" y="642025"/>
                  </a:lnTo>
                  <a:lnTo>
                    <a:pt x="4349657" y="6223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2073022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59711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20603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20476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203492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33459"/>
              <a:ext cx="76809" cy="768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543492"/>
              <a:ext cx="76809" cy="7680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3485" y="784185"/>
            <a:ext cx="4224020" cy="18844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8738">
              <a:spcBef>
                <a:spcPts val="39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Dominance</a:t>
            </a:r>
            <a:endParaRPr sz="1100">
              <a:latin typeface="Arial"/>
              <a:cs typeface="Arial"/>
            </a:endParaRPr>
          </a:p>
          <a:p>
            <a:pPr marL="78738"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Let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200" spc="-30" baseline="-13888" dirty="0">
                <a:latin typeface="Arial"/>
                <a:cs typeface="Arial"/>
              </a:rPr>
              <a:t>1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195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heuristics.</a:t>
            </a:r>
            <a:endParaRPr sz="1100">
              <a:latin typeface="Arial"/>
              <a:cs typeface="Arial"/>
            </a:endParaRPr>
          </a:p>
          <a:p>
            <a:pPr marL="355591">
              <a:spcBef>
                <a:spcPts val="335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dominates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iff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C92626"/>
                </a:solidFill>
                <a:latin typeface="Meiryo UI"/>
                <a:cs typeface="Meiryo UI"/>
              </a:rPr>
              <a:t>≥</a:t>
            </a:r>
            <a:r>
              <a:rPr sz="1100" i="1" spc="-7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all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n.</a:t>
            </a:r>
            <a:endParaRPr sz="1100">
              <a:latin typeface="Arial"/>
              <a:cs typeface="Arial"/>
            </a:endParaRPr>
          </a:p>
          <a:p>
            <a:pPr marL="63499">
              <a:spcBef>
                <a:spcPts val="17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10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better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632444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nearer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50" i="1" spc="-30" baseline="27777" dirty="0">
                <a:latin typeface="Meiryo UI"/>
                <a:cs typeface="Meiryo UI"/>
              </a:rPr>
              <a:t>∗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n</a:t>
            </a:r>
            <a:r>
              <a:rPr sz="1000" spc="-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>
              <a:spcBef>
                <a:spcPts val="670"/>
              </a:spcBef>
            </a:pPr>
            <a:endParaRPr sz="1000">
              <a:latin typeface="Tahoma"/>
              <a:cs typeface="Tahoma"/>
            </a:endParaRPr>
          </a:p>
          <a:p>
            <a:pPr marL="355591" marR="43179" indent="-277488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Let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200" spc="-30" baseline="-13888" dirty="0">
                <a:latin typeface="Arial"/>
                <a:cs typeface="Arial"/>
              </a:rPr>
              <a:t>1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heuristics.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12</a:t>
            </a:r>
            <a:r>
              <a:rPr sz="1200" spc="202" baseline="-1388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810" dirty="0">
                <a:solidFill>
                  <a:srgbClr val="0000FF"/>
                </a:solidFill>
                <a:latin typeface="Tahoma"/>
                <a:cs typeface="Tahoma"/>
              </a:rPr>
              <a:t>=</a:t>
            </a:r>
            <a:r>
              <a:rPr sz="900" spc="-15" baseline="55555" dirty="0">
                <a:solidFill>
                  <a:srgbClr val="0000FF"/>
                </a:solidFill>
                <a:latin typeface="Arial"/>
                <a:cs typeface="Arial"/>
              </a:rPr>
              <a:t>def</a:t>
            </a:r>
            <a:r>
              <a:rPr sz="900" spc="202" baseline="555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100" i="1" spc="-20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1100" i="1" spc="-20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))</a:t>
            </a:r>
            <a:r>
              <a:rPr sz="1100" spc="-10" dirty="0">
                <a:latin typeface="Arial"/>
                <a:cs typeface="Arial"/>
              </a:rPr>
              <a:t>.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12</a:t>
            </a:r>
            <a:r>
              <a:rPr sz="1200" spc="142" baseline="-1388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endParaRPr sz="1100">
              <a:latin typeface="Arial"/>
              <a:cs typeface="Arial"/>
            </a:endParaRPr>
          </a:p>
          <a:p>
            <a:pPr marL="355591">
              <a:spcBef>
                <a:spcPts val="33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12</a:t>
            </a:r>
            <a:r>
              <a:rPr sz="1200" spc="157" baseline="-1388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dominates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h</a:t>
            </a:r>
            <a:r>
              <a:rPr sz="1200" spc="-30" baseline="-13888" dirty="0">
                <a:latin typeface="Arial"/>
                <a:cs typeface="Arial"/>
              </a:rPr>
              <a:t>1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Arial"/>
                <a:cs typeface="Arial"/>
              </a:rPr>
              <a:t>n</a:t>
            </a:r>
            <a:r>
              <a:rPr sz="1100" spc="-20" dirty="0">
                <a:latin typeface="Tahoma"/>
                <a:cs typeface="Tahoma"/>
              </a:rPr>
              <a:t>)</a:t>
            </a:r>
            <a:r>
              <a:rPr sz="1100" i="1" spc="-2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spc="-15" baseline="-13888" dirty="0">
                <a:latin typeface="Arial"/>
                <a:cs typeface="Arial"/>
              </a:rPr>
              <a:t>2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n</a:t>
            </a:r>
            <a:r>
              <a:rPr sz="1100" spc="-1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E9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4EDE1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E9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4EDE1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4EDE1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C3CDE9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E1D3C8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E9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4EDE1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4EDE1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C3CDE9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available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C7C7F8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s</a:t>
            </a:r>
            <a:r>
              <a:rPr sz="1000" i="1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7C7D2"/>
                </a:solidFill>
                <a:latin typeface="Arial"/>
                <a:cs typeface="Arial"/>
              </a:rPr>
              <a:t>Arad</a:t>
            </a:r>
            <a:r>
              <a:rPr sz="1000" i="1" spc="-18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 then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 applicable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C7D6D2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C7D6D2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C7D6D2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C7D6D2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C7D6D2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C7D6D2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C7D6D2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D6D2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description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9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resulting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applying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8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C7C7D2"/>
                </a:solidFill>
                <a:latin typeface="Arial"/>
                <a:cs typeface="Arial"/>
              </a:rPr>
              <a:t>S</a:t>
            </a:r>
            <a:r>
              <a:rPr sz="8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1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8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determining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Explicit</a:t>
            </a:r>
            <a:r>
              <a:rPr sz="10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(e.g.:</a:t>
            </a:r>
            <a:r>
              <a:rPr sz="1000" spc="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Implicit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assigns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numeric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chapter: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sum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along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E9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4EDE1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4EDE1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E4EDE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C3CDE9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1D3C8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C3CDE9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E9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C3CDE9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E9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C3CDE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4EDE1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E1D3C8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E1D3C8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E1D3C8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1D3C8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(</a:t>
            </a:r>
            <a:r>
              <a:rPr sz="1100" i="1" spc="-30" dirty="0">
                <a:solidFill>
                  <a:srgbClr val="C3CDC3"/>
                </a:solidFill>
                <a:latin typeface="Meiryo UI"/>
                <a:cs typeface="Meiryo UI"/>
              </a:rPr>
              <a:t>≤</a:t>
            </a:r>
            <a:r>
              <a:rPr sz="1100" i="1" spc="-7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number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actual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steps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</a:t>
            </a:r>
            <a:r>
              <a:rPr sz="1100" i="1" spc="-30" dirty="0">
                <a:latin typeface="Meiryo UI"/>
                <a:cs typeface="Meiryo UI"/>
              </a:rPr>
              <a:t>≤</a:t>
            </a:r>
            <a:r>
              <a:rPr sz="1100" i="1" spc="-7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E1D3C8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E1D3C8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E1D3C8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E1D3C8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E1D3C8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E1D3C8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E1D3C8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5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63455"/>
              <a:ext cx="101600" cy="92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50755"/>
              <a:ext cx="4298856" cy="10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959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8615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303"/>
                  </a:lnTo>
                  <a:lnTo>
                    <a:pt x="4008" y="2797027"/>
                  </a:lnTo>
                  <a:lnTo>
                    <a:pt x="14922" y="2813180"/>
                  </a:lnTo>
                  <a:lnTo>
                    <a:pt x="31075" y="2824095"/>
                  </a:lnTo>
                  <a:lnTo>
                    <a:pt x="50800" y="2828103"/>
                  </a:lnTo>
                  <a:lnTo>
                    <a:pt x="4298856" y="2828103"/>
                  </a:lnTo>
                  <a:lnTo>
                    <a:pt x="4318581" y="2824095"/>
                  </a:lnTo>
                  <a:lnTo>
                    <a:pt x="4334734" y="2813180"/>
                  </a:lnTo>
                  <a:lnTo>
                    <a:pt x="4345648" y="2797027"/>
                  </a:lnTo>
                  <a:lnTo>
                    <a:pt x="4349657" y="277730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387"/>
              <a:ext cx="0" cy="2940685"/>
            </a:xfrm>
            <a:custGeom>
              <a:avLst/>
              <a:gdLst/>
              <a:ahLst/>
              <a:cxnLst/>
              <a:rect l="l" t="t" r="r" b="b"/>
              <a:pathLst>
                <a:path h="2940685">
                  <a:moveTo>
                    <a:pt x="0" y="29401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6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69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28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36066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82585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17930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1302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42306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1633093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1843125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053158"/>
              <a:ext cx="76809" cy="7680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6981" y="299781"/>
            <a:ext cx="4256405" cy="187679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Ex:</a:t>
            </a:r>
            <a:r>
              <a:rPr sz="1100" spc="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Heuristics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for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misplaced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total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Manhattan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distance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tiles</a:t>
            </a:r>
            <a:endParaRPr sz="1100">
              <a:latin typeface="Arial"/>
              <a:cs typeface="Arial"/>
            </a:endParaRPr>
          </a:p>
          <a:p>
            <a:pPr marL="5791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(i.e.,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#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desired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tile)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5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4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4+0+3+3+1+0+2+1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=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0"/>
              </a:spcBef>
            </a:pP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r>
              <a:rPr sz="1100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both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i="1" spc="-20" dirty="0">
                <a:solidFill>
                  <a:srgbClr val="C92626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(</a:t>
            </a:r>
            <a:r>
              <a:rPr sz="1100" i="1" spc="-30" dirty="0">
                <a:latin typeface="Meiryo UI"/>
                <a:cs typeface="Meiryo UI"/>
              </a:rPr>
              <a:t>≤</a:t>
            </a:r>
            <a:r>
              <a:rPr sz="1100" i="1" spc="-7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solve)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335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5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dominates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h</a:t>
            </a:r>
            <a:r>
              <a:rPr sz="1200" spc="-30" baseline="-13888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4378" y="2191513"/>
            <a:ext cx="2124086" cy="1064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84991" y="3283913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Quality</a:t>
            </a:r>
            <a:r>
              <a:rPr spc="60" dirty="0"/>
              <a:t> </a:t>
            </a:r>
            <a:r>
              <a:rPr dirty="0"/>
              <a:t>of</a:t>
            </a:r>
            <a:r>
              <a:rPr spc="60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90234"/>
            <a:ext cx="4400550" cy="2033905"/>
            <a:chOff x="129196" y="790231"/>
            <a:chExt cx="4400550" cy="2033905"/>
          </a:xfrm>
        </p:grpSpPr>
        <p:sp>
          <p:nvSpPr>
            <p:cNvPr id="4" name="object 4"/>
            <p:cNvSpPr/>
            <p:nvPr/>
          </p:nvSpPr>
          <p:spPr>
            <a:xfrm>
              <a:off x="129196" y="790231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9737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21991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09291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34466"/>
              <a:ext cx="50800" cy="1887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17976"/>
              <a:ext cx="4349750" cy="1755139"/>
            </a:xfrm>
            <a:custGeom>
              <a:avLst/>
              <a:gdLst/>
              <a:ahLst/>
              <a:cxnLst/>
              <a:rect l="l" t="t" r="r" b="b"/>
              <a:pathLst>
                <a:path w="4349750" h="1755139">
                  <a:moveTo>
                    <a:pt x="4349657" y="0"/>
                  </a:moveTo>
                  <a:lnTo>
                    <a:pt x="0" y="0"/>
                  </a:lnTo>
                  <a:lnTo>
                    <a:pt x="0" y="1704015"/>
                  </a:lnTo>
                  <a:lnTo>
                    <a:pt x="4008" y="1723739"/>
                  </a:lnTo>
                  <a:lnTo>
                    <a:pt x="14922" y="1739892"/>
                  </a:lnTo>
                  <a:lnTo>
                    <a:pt x="31075" y="1750806"/>
                  </a:lnTo>
                  <a:lnTo>
                    <a:pt x="50800" y="1754815"/>
                  </a:lnTo>
                  <a:lnTo>
                    <a:pt x="4298856" y="1754815"/>
                  </a:lnTo>
                  <a:lnTo>
                    <a:pt x="4318581" y="1750806"/>
                  </a:lnTo>
                  <a:lnTo>
                    <a:pt x="4334734" y="1739892"/>
                  </a:lnTo>
                  <a:lnTo>
                    <a:pt x="4345648" y="1723739"/>
                  </a:lnTo>
                  <a:lnTo>
                    <a:pt x="4349657" y="170401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872548"/>
              <a:ext cx="0" cy="1868805"/>
            </a:xfrm>
            <a:custGeom>
              <a:avLst/>
              <a:gdLst/>
              <a:ahLst/>
              <a:cxnLst/>
              <a:rect l="l" t="t" r="r" b="b"/>
              <a:pathLst>
                <a:path h="1868805">
                  <a:moveTo>
                    <a:pt x="0" y="18684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8598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8471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3444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65860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2070468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226025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647429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6981" y="730285"/>
            <a:ext cx="4272915" cy="20485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Effective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branching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factor</a:t>
            </a:r>
            <a:endParaRPr sz="1100">
              <a:latin typeface="Arial"/>
              <a:cs typeface="Arial"/>
            </a:endParaRPr>
          </a:p>
          <a:p>
            <a:pPr marL="302252" marR="43179">
              <a:lnSpc>
                <a:spcPct val="102600"/>
              </a:lnSpc>
              <a:spcBef>
                <a:spcPts val="335"/>
              </a:spcBef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Effective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branching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factor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00FF"/>
                </a:solidFill>
                <a:latin typeface="Meiryo UI"/>
                <a:cs typeface="Meiryo UI"/>
              </a:rPr>
              <a:t>∗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branching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factor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uniform </a:t>
            </a:r>
            <a:r>
              <a:rPr sz="1100" dirty="0">
                <a:latin typeface="Arial"/>
                <a:cs typeface="Arial"/>
              </a:rPr>
              <a:t>tree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would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contain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N+1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nodes</a:t>
            </a:r>
            <a:endParaRPr sz="1100">
              <a:latin typeface="Arial"/>
              <a:cs typeface="Arial"/>
            </a:endParaRPr>
          </a:p>
          <a:p>
            <a:pPr marL="1195040">
              <a:spcBef>
                <a:spcPts val="1130"/>
              </a:spcBef>
            </a:pP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i="1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3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31250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200" i="1" spc="44" baseline="3125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baseline="31250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200" baseline="3125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spc="127" baseline="312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i="1" spc="-100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100" i="1" spc="-135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+</a:t>
            </a:r>
            <a:r>
              <a:rPr sz="1100" spc="-9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C92626"/>
                </a:solidFill>
                <a:latin typeface="Arial"/>
                <a:cs typeface="Arial"/>
              </a:rPr>
              <a:t>b</a:t>
            </a:r>
            <a:r>
              <a:rPr sz="1200" i="1" spc="-30" baseline="31250" dirty="0">
                <a:solidFill>
                  <a:srgbClr val="C92626"/>
                </a:solidFill>
                <a:latin typeface="Meiryo UI"/>
                <a:cs typeface="Meiryo UI"/>
              </a:rPr>
              <a:t>∗</a:t>
            </a:r>
            <a:r>
              <a:rPr sz="1100" spc="-2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200" i="1" spc="-30" baseline="31250" dirty="0">
                <a:solidFill>
                  <a:srgbClr val="C92626"/>
                </a:solidFill>
                <a:latin typeface="Arial"/>
                <a:cs typeface="Arial"/>
              </a:rPr>
              <a:t>d</a:t>
            </a:r>
            <a:endParaRPr sz="1200" baseline="31250">
              <a:latin typeface="Arial"/>
              <a:cs typeface="Arial"/>
            </a:endParaRPr>
          </a:p>
          <a:p>
            <a:pPr marL="302252" marR="457823">
              <a:lnSpc>
                <a:spcPct val="125299"/>
              </a:lnSpc>
              <a:spcBef>
                <a:spcPts val="800"/>
              </a:spcBef>
            </a:pPr>
            <a:r>
              <a:rPr sz="1100" dirty="0">
                <a:latin typeface="Arial"/>
                <a:cs typeface="Arial"/>
              </a:rPr>
              <a:t>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52" baseline="27777" dirty="0">
                <a:latin typeface="Meiryo UI"/>
                <a:cs typeface="Meiryo UI"/>
              </a:rPr>
              <a:t> </a:t>
            </a:r>
            <a:r>
              <a:rPr sz="1100" spc="-10" dirty="0">
                <a:latin typeface="Arial"/>
                <a:cs typeface="Arial"/>
              </a:rPr>
              <a:t>search </a:t>
            </a:r>
            <a:r>
              <a:rPr sz="1100" dirty="0">
                <a:latin typeface="Arial"/>
                <a:cs typeface="Arial"/>
              </a:rPr>
              <a:t>ex: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d=5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100" i="1" spc="6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100" spc="-50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52,</a:t>
            </a:r>
            <a:r>
              <a:rPr sz="11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then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200" i="1" baseline="27777" dirty="0">
                <a:solidFill>
                  <a:srgbClr val="006300"/>
                </a:solidFill>
                <a:latin typeface="Meiryo UI"/>
                <a:cs typeface="Meiryo UI"/>
              </a:rPr>
              <a:t>∗</a:t>
            </a:r>
            <a:r>
              <a:rPr sz="1200" i="1" spc="104" baseline="27777" dirty="0">
                <a:solidFill>
                  <a:srgbClr val="006300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006300"/>
                </a:solidFill>
                <a:latin typeface="Tahoma"/>
                <a:cs typeface="Tahoma"/>
              </a:rPr>
              <a:t>=</a:t>
            </a:r>
            <a:r>
              <a:rPr sz="1100" spc="-55" dirty="0">
                <a:solidFill>
                  <a:srgbClr val="006300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1</a:t>
            </a:r>
            <a:r>
              <a:rPr sz="1100" i="1" spc="-20" dirty="0">
                <a:solidFill>
                  <a:srgbClr val="006300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92</a:t>
            </a:r>
            <a:endParaRPr sz="1100">
              <a:latin typeface="Arial"/>
              <a:cs typeface="Arial"/>
            </a:endParaRPr>
          </a:p>
          <a:p>
            <a:pPr marL="302252"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experimental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75" baseline="27777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fairly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hard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problems</a:t>
            </a:r>
            <a:endParaRPr sz="1100">
              <a:latin typeface="Arial"/>
              <a:cs typeface="Arial"/>
            </a:endParaRPr>
          </a:p>
          <a:p>
            <a:pPr marL="3060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8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provide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guide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heuristic’s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overall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usefulness</a:t>
            </a:r>
            <a:endParaRPr sz="1000">
              <a:latin typeface="Arial"/>
              <a:cs typeface="Arial"/>
            </a:endParaRPr>
          </a:p>
          <a:p>
            <a:pPr marL="302252"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Ideal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value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b</a:t>
            </a:r>
            <a:r>
              <a:rPr sz="1200" i="1" baseline="27777" dirty="0">
                <a:latin typeface="Meiryo UI"/>
                <a:cs typeface="Meiryo UI"/>
              </a:rPr>
              <a:t>∗</a:t>
            </a:r>
            <a:r>
              <a:rPr sz="1200" i="1" spc="75" baseline="27777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114" dirty="0"/>
              <a:t> </a:t>
            </a:r>
            <a:r>
              <a:rPr dirty="0"/>
              <a:t>Heuristics:</a:t>
            </a:r>
            <a:r>
              <a:rPr spc="240" dirty="0"/>
              <a:t> </a:t>
            </a:r>
            <a:r>
              <a:rPr dirty="0"/>
              <a:t>Example</a:t>
            </a:r>
            <a:r>
              <a:rPr spc="114" dirty="0"/>
              <a:t> </a:t>
            </a:r>
            <a:r>
              <a:rPr spc="-10" dirty="0"/>
              <a:t>[cont.]</a:t>
            </a:r>
          </a:p>
        </p:txBody>
      </p:sp>
      <p:sp>
        <p:nvSpPr>
          <p:cNvPr id="3" name="object 3"/>
          <p:cNvSpPr/>
          <p:nvPr/>
        </p:nvSpPr>
        <p:spPr>
          <a:xfrm>
            <a:off x="131577" y="546190"/>
            <a:ext cx="4349750" cy="196215"/>
          </a:xfrm>
          <a:custGeom>
            <a:avLst/>
            <a:gdLst/>
            <a:ahLst/>
            <a:cxnLst/>
            <a:rect l="l" t="t" r="r" b="b"/>
            <a:pathLst>
              <a:path w="4349750" h="19621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6133"/>
                </a:lnTo>
                <a:lnTo>
                  <a:pt x="4349657" y="196133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CCE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81" y="534951"/>
            <a:ext cx="365569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Average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performances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on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100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random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samples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8-puzzle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577" y="590393"/>
            <a:ext cx="4400550" cy="2599690"/>
            <a:chOff x="129196" y="590392"/>
            <a:chExt cx="4400550" cy="25996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29665"/>
              <a:ext cx="4349657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88043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75343"/>
              <a:ext cx="4298856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590423"/>
              <a:ext cx="50800" cy="24976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196" y="773920"/>
              <a:ext cx="4349750" cy="2365375"/>
            </a:xfrm>
            <a:custGeom>
              <a:avLst/>
              <a:gdLst/>
              <a:ahLst/>
              <a:cxnLst/>
              <a:rect l="l" t="t" r="r" b="b"/>
              <a:pathLst>
                <a:path w="4349750" h="2365375">
                  <a:moveTo>
                    <a:pt x="4349657" y="0"/>
                  </a:moveTo>
                  <a:lnTo>
                    <a:pt x="0" y="0"/>
                  </a:lnTo>
                  <a:lnTo>
                    <a:pt x="0" y="2314123"/>
                  </a:lnTo>
                  <a:lnTo>
                    <a:pt x="4008" y="2333847"/>
                  </a:lnTo>
                  <a:lnTo>
                    <a:pt x="14922" y="2350000"/>
                  </a:lnTo>
                  <a:lnTo>
                    <a:pt x="31075" y="2360915"/>
                  </a:lnTo>
                  <a:lnTo>
                    <a:pt x="50800" y="2364923"/>
                  </a:lnTo>
                  <a:lnTo>
                    <a:pt x="4298856" y="2364923"/>
                  </a:lnTo>
                  <a:lnTo>
                    <a:pt x="4318581" y="2360915"/>
                  </a:lnTo>
                  <a:lnTo>
                    <a:pt x="4334734" y="2350000"/>
                  </a:lnTo>
                  <a:lnTo>
                    <a:pt x="4345648" y="2333847"/>
                  </a:lnTo>
                  <a:lnTo>
                    <a:pt x="4349657" y="231412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8492"/>
              <a:ext cx="0" cy="2479040"/>
            </a:xfrm>
            <a:custGeom>
              <a:avLst/>
              <a:gdLst/>
              <a:ahLst/>
              <a:cxnLst/>
              <a:rect l="l" t="t" r="r" b="b"/>
              <a:pathLst>
                <a:path h="2479040">
                  <a:moveTo>
                    <a:pt x="0" y="24786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57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0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8853" y="5903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799270"/>
              <a:ext cx="4247938" cy="18419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84991" y="2667914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9679" y="2914016"/>
            <a:ext cx="24892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Dramatic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performance improvement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C7D6D2"/>
                </a:solidFill>
                <a:latin typeface="Arial"/>
                <a:cs typeface="Arial"/>
              </a:rPr>
              <a:t>puzzle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E5E5F1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E5F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C7D6D2"/>
                </a:solidFill>
                <a:latin typeface="Arial"/>
                <a:cs typeface="Arial"/>
              </a:rPr>
              <a:t>puzzle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E5E5F1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E5F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DF7F7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also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6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an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admissible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DF7F7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C7C7D2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C7D6D2"/>
                </a:solidFill>
                <a:latin typeface="Arial"/>
                <a:cs typeface="Arial"/>
              </a:rPr>
              <a:t>puzzle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E5E5F1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E5F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DF7F7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also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6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an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admissible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DF7F7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available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</a:t>
            </a:r>
            <a:r>
              <a:rPr sz="1000" i="1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</a:t>
            </a:r>
            <a:r>
              <a:rPr sz="1000" spc="-10" dirty="0">
                <a:latin typeface="Tahoma"/>
                <a:cs typeface="Tahoma"/>
              </a:rPr>
              <a:t>(</a:t>
            </a:r>
            <a:r>
              <a:rPr sz="1000" i="1" spc="-10" dirty="0">
                <a:latin typeface="Arial"/>
                <a:cs typeface="Arial"/>
              </a:rPr>
              <a:t>Arad</a:t>
            </a:r>
            <a:r>
              <a:rPr sz="1000" i="1" spc="-1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, then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 applicable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 </a:t>
            </a:r>
            <a:r>
              <a:rPr sz="1000" spc="-25" dirty="0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description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what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9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resulting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applying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8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C7C7D2"/>
                </a:solidFill>
                <a:latin typeface="Arial"/>
                <a:cs typeface="Arial"/>
              </a:rPr>
              <a:t>S</a:t>
            </a:r>
            <a:r>
              <a:rPr sz="8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1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C7D6D2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8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determining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Explicit</a:t>
            </a:r>
            <a:r>
              <a:rPr sz="10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(e.g.:</a:t>
            </a:r>
            <a:r>
              <a:rPr sz="1000" spc="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Implicit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assigns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numeric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chapter: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sum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along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D6D2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C7D6D2"/>
                </a:solidFill>
                <a:latin typeface="Arial"/>
                <a:cs typeface="Arial"/>
              </a:rPr>
              <a:t>puzzle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E5E5F1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E5F1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E5E5F1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E5E5F1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DF7F7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also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6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an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admissible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DF7F7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h</a:t>
            </a:r>
            <a:r>
              <a:rPr sz="1050" baseline="-11904" dirty="0">
                <a:solidFill>
                  <a:srgbClr val="C7C7D2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D2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7C7D2"/>
                </a:solidFill>
                <a:latin typeface="Tahoma"/>
                <a:cs typeface="Tahoma"/>
              </a:rPr>
              <a:t>)</a:t>
            </a:r>
            <a:r>
              <a:rPr sz="1000" spc="-50" dirty="0">
                <a:solidFill>
                  <a:srgbClr val="C7C7D2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gives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shortest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DF7F7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also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6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an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admissible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DF7F7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2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DF7F7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FDF7F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DF7F7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also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in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the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6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optimal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solution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an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admissible</a:t>
            </a:r>
            <a:r>
              <a:rPr sz="10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original</a:t>
            </a:r>
            <a:r>
              <a:rPr sz="1000" spc="-2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8F6F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8F6F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F8F6F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8F6F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DF7F7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DF7F7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DF7F7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DF7F7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2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optimal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original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also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relaxed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optimal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relaxed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25" dirty="0">
                <a:latin typeface="Arial"/>
                <a:cs typeface="Arial"/>
              </a:rPr>
              <a:t> an </a:t>
            </a:r>
            <a:r>
              <a:rPr sz="1000" dirty="0">
                <a:latin typeface="Arial"/>
                <a:cs typeface="Arial"/>
              </a:rPr>
              <a:t>admissible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original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derived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heuristic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an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cost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for</a:t>
            </a:r>
            <a:r>
              <a:rPr sz="1100" spc="-30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4C6C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relaxed</a:t>
            </a:r>
            <a:r>
              <a:rPr sz="11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4C6C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must</a:t>
            </a:r>
            <a:r>
              <a:rPr sz="10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obey</a:t>
            </a:r>
            <a:r>
              <a:rPr sz="10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D4C6C6"/>
                </a:solidFill>
                <a:latin typeface="Arial"/>
                <a:cs typeface="Arial"/>
              </a:rPr>
              <a:t>triangular</a:t>
            </a:r>
            <a:r>
              <a:rPr sz="1000" spc="-35" dirty="0">
                <a:solidFill>
                  <a:srgbClr val="D4C6C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D4C6C6"/>
                </a:solidFill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F2CCCC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F2CCCC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F2CCCC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F2CCCC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Admissible</a:t>
            </a:r>
            <a:r>
              <a:rPr spc="95" dirty="0"/>
              <a:t> </a:t>
            </a:r>
            <a:r>
              <a:rPr dirty="0"/>
              <a:t>Heuristics</a:t>
            </a:r>
            <a:r>
              <a:rPr spc="95" dirty="0"/>
              <a:t> </a:t>
            </a:r>
            <a:r>
              <a:rPr dirty="0"/>
              <a:t>from</a:t>
            </a:r>
            <a:r>
              <a:rPr spc="95" dirty="0"/>
              <a:t> </a:t>
            </a:r>
            <a:r>
              <a:rPr dirty="0"/>
              <a:t>Relaxed</a:t>
            </a:r>
            <a:r>
              <a:rPr spc="95" dirty="0"/>
              <a:t> </a:t>
            </a:r>
            <a:r>
              <a:rPr spc="-10" dirty="0"/>
              <a:t>Problems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14759"/>
            <a:ext cx="4400550" cy="1204595"/>
            <a:chOff x="129196" y="514756"/>
            <a:chExt cx="4400550" cy="1204595"/>
          </a:xfrm>
        </p:grpSpPr>
        <p:sp>
          <p:nvSpPr>
            <p:cNvPr id="4" name="object 4"/>
            <p:cNvSpPr/>
            <p:nvPr/>
          </p:nvSpPr>
          <p:spPr>
            <a:xfrm>
              <a:off x="129196" y="51475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617561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604860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65315"/>
              <a:ext cx="50800" cy="10522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9161"/>
              <a:ext cx="4349750" cy="1109345"/>
            </a:xfrm>
            <a:custGeom>
              <a:avLst/>
              <a:gdLst/>
              <a:ahLst/>
              <a:cxnLst/>
              <a:rect l="l" t="t" r="r" b="b"/>
              <a:pathLst>
                <a:path w="4349750" h="1109345">
                  <a:moveTo>
                    <a:pt x="4349657" y="0"/>
                  </a:moveTo>
                  <a:lnTo>
                    <a:pt x="0" y="0"/>
                  </a:lnTo>
                  <a:lnTo>
                    <a:pt x="0" y="1058399"/>
                  </a:lnTo>
                  <a:lnTo>
                    <a:pt x="4008" y="1078123"/>
                  </a:lnTo>
                  <a:lnTo>
                    <a:pt x="14922" y="1094276"/>
                  </a:lnTo>
                  <a:lnTo>
                    <a:pt x="31075" y="1105191"/>
                  </a:lnTo>
                  <a:lnTo>
                    <a:pt x="50800" y="1109199"/>
                  </a:lnTo>
                  <a:lnTo>
                    <a:pt x="4298856" y="1109199"/>
                  </a:lnTo>
                  <a:lnTo>
                    <a:pt x="4318581" y="1105191"/>
                  </a:lnTo>
                  <a:lnTo>
                    <a:pt x="4334734" y="1094276"/>
                  </a:lnTo>
                  <a:lnTo>
                    <a:pt x="4345648" y="1078123"/>
                  </a:lnTo>
                  <a:lnTo>
                    <a:pt x="4349657" y="105839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03399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80">
                  <a:moveTo>
                    <a:pt x="0" y="10332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906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79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652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68908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335836"/>
              <a:ext cx="76809" cy="768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577" y="1820293"/>
            <a:ext cx="4400550" cy="1416685"/>
            <a:chOff x="129196" y="1820290"/>
            <a:chExt cx="4400550" cy="1416685"/>
          </a:xfrm>
        </p:grpSpPr>
        <p:sp>
          <p:nvSpPr>
            <p:cNvPr id="16" name="object 16"/>
            <p:cNvSpPr/>
            <p:nvPr/>
          </p:nvSpPr>
          <p:spPr>
            <a:xfrm>
              <a:off x="129196" y="1820290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7" y="313519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797" y="312249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8853" y="1870849"/>
              <a:ext cx="50800" cy="12643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864701"/>
              <a:ext cx="4349750" cy="1321435"/>
            </a:xfrm>
            <a:custGeom>
              <a:avLst/>
              <a:gdLst/>
              <a:ahLst/>
              <a:cxnLst/>
              <a:rect l="l" t="t" r="r" b="b"/>
              <a:pathLst>
                <a:path w="4349750" h="1321435">
                  <a:moveTo>
                    <a:pt x="4349657" y="0"/>
                  </a:moveTo>
                  <a:lnTo>
                    <a:pt x="0" y="0"/>
                  </a:lnTo>
                  <a:lnTo>
                    <a:pt x="0" y="1270496"/>
                  </a:lnTo>
                  <a:lnTo>
                    <a:pt x="4008" y="1290221"/>
                  </a:lnTo>
                  <a:lnTo>
                    <a:pt x="14922" y="1306374"/>
                  </a:lnTo>
                  <a:lnTo>
                    <a:pt x="31075" y="1317288"/>
                  </a:lnTo>
                  <a:lnTo>
                    <a:pt x="50800" y="1321297"/>
                  </a:lnTo>
                  <a:lnTo>
                    <a:pt x="4298856" y="1321297"/>
                  </a:lnTo>
                  <a:lnTo>
                    <a:pt x="4318581" y="1317288"/>
                  </a:lnTo>
                  <a:lnTo>
                    <a:pt x="4334734" y="1306374"/>
                  </a:lnTo>
                  <a:lnTo>
                    <a:pt x="4345648" y="1290221"/>
                  </a:lnTo>
                  <a:lnTo>
                    <a:pt x="4349657" y="127049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908938"/>
              <a:ext cx="0" cy="1245870"/>
            </a:xfrm>
            <a:custGeom>
              <a:avLst/>
              <a:gdLst/>
              <a:ahLst/>
              <a:cxnLst/>
              <a:rect l="l" t="t" r="r" b="b"/>
              <a:pathLst>
                <a:path h="1245870">
                  <a:moveTo>
                    <a:pt x="0" y="124530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89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88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87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09394"/>
              <a:ext cx="76809" cy="7680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731808"/>
              <a:ext cx="76809" cy="768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1578" y="535138"/>
            <a:ext cx="4324350" cy="268714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799" marR="243198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Admissible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heuristics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derived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solution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version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27652">
              <a:spcBef>
                <a:spcPts val="17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other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1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95"/>
              </a:spcBef>
            </a:pP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puzzle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tile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move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any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adjacent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31462">
              <a:spcBef>
                <a:spcPts val="175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7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i="1" dirty="0">
                <a:latin typeface="Arial"/>
                <a:cs typeface="Arial"/>
              </a:rPr>
              <a:t>h</a:t>
            </a:r>
            <a:r>
              <a:rPr sz="1050" baseline="-11904" dirty="0">
                <a:latin typeface="Arial"/>
                <a:cs typeface="Arial"/>
              </a:rPr>
              <a:t>2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Arial"/>
                <a:cs typeface="Arial"/>
              </a:rPr>
              <a:t>gives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shortest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670"/>
              </a:spcBef>
            </a:pPr>
            <a:endParaRPr sz="1000">
              <a:latin typeface="Arial"/>
              <a:cs typeface="Arial"/>
            </a:endParaRPr>
          </a:p>
          <a:p>
            <a:pPr marL="327652"/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adds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edges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604505" marR="17780" indent="-273678"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6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any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optimal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original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also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relaxed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604505" marR="553071" indent="-273678">
              <a:lnSpc>
                <a:spcPts val="1200"/>
              </a:lnSpc>
              <a:spcBef>
                <a:spcPts val="30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5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optimal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relaxed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25" dirty="0">
                <a:latin typeface="Arial"/>
                <a:cs typeface="Arial"/>
              </a:rPr>
              <a:t> an </a:t>
            </a:r>
            <a:r>
              <a:rPr sz="1000" dirty="0">
                <a:latin typeface="Arial"/>
                <a:cs typeface="Arial"/>
              </a:rPr>
              <a:t>admissible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heuristic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original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327652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derived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heuristic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14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must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obey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triangular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inequality</a:t>
            </a:r>
            <a:endParaRPr sz="1000">
              <a:latin typeface="Arial"/>
              <a:cs typeface="Arial"/>
            </a:endParaRPr>
          </a:p>
          <a:p>
            <a:pPr marL="331462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92626"/>
                </a:solidFill>
                <a:latin typeface="Meiryo UI"/>
                <a:cs typeface="Meiryo UI"/>
              </a:rPr>
              <a:t>⇒</a:t>
            </a:r>
            <a:r>
              <a:rPr sz="1000" i="1" spc="6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consistent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4">
              <a:spcBef>
                <a:spcPts val="70"/>
              </a:spcBef>
            </a:pPr>
            <a:r>
              <a:rPr spc="-10" dirty="0"/>
              <a:t>94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Inferring</a:t>
            </a:r>
            <a:r>
              <a:rPr spc="110" dirty="0"/>
              <a:t> </a:t>
            </a:r>
            <a:r>
              <a:rPr dirty="0"/>
              <a:t>Automatically</a:t>
            </a:r>
            <a:r>
              <a:rPr spc="110" dirty="0"/>
              <a:t> </a:t>
            </a:r>
            <a:r>
              <a:rPr dirty="0"/>
              <a:t>Admissible</a:t>
            </a:r>
            <a:r>
              <a:rPr spc="114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468630"/>
            <a:chOff x="129196" y="432091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9858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78588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15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53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1577" y="963361"/>
            <a:ext cx="4400550" cy="2146935"/>
            <a:chOff x="129196" y="963358"/>
            <a:chExt cx="4400550" cy="2146935"/>
          </a:xfrm>
        </p:grpSpPr>
        <p:sp>
          <p:nvSpPr>
            <p:cNvPr id="14" name="object 14"/>
            <p:cNvSpPr/>
            <p:nvPr/>
          </p:nvSpPr>
          <p:spPr>
            <a:xfrm>
              <a:off x="129196" y="963358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7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14198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008427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995726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007592"/>
              <a:ext cx="50800" cy="20008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186239"/>
              <a:ext cx="4349750" cy="1873250"/>
            </a:xfrm>
            <a:custGeom>
              <a:avLst/>
              <a:gdLst/>
              <a:ahLst/>
              <a:cxnLst/>
              <a:rect l="l" t="t" r="r" b="b"/>
              <a:pathLst>
                <a:path w="4349750" h="1873250">
                  <a:moveTo>
                    <a:pt x="4349657" y="0"/>
                  </a:moveTo>
                  <a:lnTo>
                    <a:pt x="0" y="0"/>
                  </a:lnTo>
                  <a:lnTo>
                    <a:pt x="0" y="1822187"/>
                  </a:lnTo>
                  <a:lnTo>
                    <a:pt x="4008" y="1841911"/>
                  </a:lnTo>
                  <a:lnTo>
                    <a:pt x="14922" y="1858064"/>
                  </a:lnTo>
                  <a:lnTo>
                    <a:pt x="31075" y="1868979"/>
                  </a:lnTo>
                  <a:lnTo>
                    <a:pt x="50800" y="1872987"/>
                  </a:lnTo>
                  <a:lnTo>
                    <a:pt x="4298856" y="1872987"/>
                  </a:lnTo>
                  <a:lnTo>
                    <a:pt x="4318581" y="1868979"/>
                  </a:lnTo>
                  <a:lnTo>
                    <a:pt x="4334734" y="1858064"/>
                  </a:lnTo>
                  <a:lnTo>
                    <a:pt x="4345648" y="1841911"/>
                  </a:lnTo>
                  <a:lnTo>
                    <a:pt x="4349657" y="18221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D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045662"/>
              <a:ext cx="0" cy="1981835"/>
            </a:xfrm>
            <a:custGeom>
              <a:avLst/>
              <a:gdLst/>
              <a:ahLst/>
              <a:cxnLst/>
              <a:rect l="l" t="t" r="r" b="b"/>
              <a:pathLst>
                <a:path h="1981835">
                  <a:moveTo>
                    <a:pt x="0" y="19818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032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020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0075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30947"/>
              <a:ext cx="76809" cy="7680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9681" y="452476"/>
            <a:ext cx="4233545" cy="8866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definition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written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down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construct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1235"/>
              </a:spcBef>
            </a:pPr>
            <a:r>
              <a:rPr sz="1100" spc="-10" dirty="0">
                <a:solidFill>
                  <a:srgbClr val="D8EBD8"/>
                </a:solidFill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30"/>
              </a:spcBef>
            </a:pP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8-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puzzle</a:t>
            </a:r>
            <a:r>
              <a:rPr sz="1100" spc="-6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actions: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3393" y="1921779"/>
            <a:ext cx="76809" cy="7680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31577" y="3173196"/>
            <a:ext cx="4400550" cy="283210"/>
            <a:chOff x="129196" y="3173196"/>
            <a:chExt cx="4400550" cy="283210"/>
          </a:xfrm>
        </p:grpSpPr>
        <p:sp>
          <p:nvSpPr>
            <p:cNvPr id="28" name="object 28"/>
            <p:cNvSpPr/>
            <p:nvPr/>
          </p:nvSpPr>
          <p:spPr>
            <a:xfrm>
              <a:off x="129196" y="317319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69284"/>
              <a:ext cx="101600" cy="867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56584"/>
              <a:ext cx="4298856" cy="994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223768"/>
              <a:ext cx="50800" cy="14551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9196" y="321762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261862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249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2364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78853" y="32237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6186" y="1849870"/>
            <a:ext cx="4364990" cy="155093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42892" marR="324477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we</a:t>
            </a:r>
            <a:r>
              <a:rPr sz="1100" spc="-3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generate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three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problems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removing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or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both</a:t>
            </a:r>
            <a:r>
              <a:rPr sz="1100" spc="-2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conditions</a:t>
            </a:r>
            <a:endParaRPr sz="1100" dirty="0">
              <a:latin typeface="Arial"/>
              <a:cs typeface="Arial"/>
            </a:endParaRPr>
          </a:p>
          <a:p>
            <a:pPr marL="547991" indent="-235579">
              <a:spcBef>
                <a:spcPts val="235"/>
              </a:spcBef>
              <a:buClr>
                <a:srgbClr val="F6F7F6"/>
              </a:buClr>
              <a:buAutoNum type="alphaLcParenBoth"/>
              <a:tabLst>
                <a:tab pos="547991" algn="l"/>
              </a:tabLst>
            </a:pP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tile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can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6F9F6"/>
                </a:solidFill>
                <a:latin typeface="Arial"/>
                <a:cs typeface="Arial"/>
              </a:rPr>
              <a:t>move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from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is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adjacent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to</a:t>
            </a:r>
            <a:r>
              <a:rPr sz="1100" spc="-4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47991" indent="-235579">
              <a:spcBef>
                <a:spcPts val="250"/>
              </a:spcBef>
              <a:buClr>
                <a:srgbClr val="F6F7F6"/>
              </a:buClr>
              <a:buAutoNum type="alphaLcParenBoth"/>
              <a:tabLst>
                <a:tab pos="547991" algn="l"/>
              </a:tabLst>
            </a:pP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9F6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9F6"/>
                </a:solidFill>
                <a:latin typeface="Arial"/>
                <a:cs typeface="Arial"/>
              </a:rPr>
              <a:t>blank</a:t>
            </a:r>
            <a:endParaRPr sz="1100" dirty="0">
              <a:latin typeface="Arial"/>
              <a:cs typeface="Arial"/>
            </a:endParaRPr>
          </a:p>
          <a:p>
            <a:pPr marL="547991" indent="-227960">
              <a:spcBef>
                <a:spcPts val="254"/>
              </a:spcBef>
              <a:buClr>
                <a:srgbClr val="F6F7F6"/>
              </a:buClr>
              <a:buAutoNum type="alphaLcParenBoth"/>
              <a:tabLst>
                <a:tab pos="547991" algn="l"/>
              </a:tabLst>
            </a:pP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9F6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9F6"/>
                </a:solidFill>
                <a:latin typeface="Arial"/>
                <a:cs typeface="Arial"/>
              </a:rPr>
              <a:t>square</a:t>
            </a:r>
            <a:r>
              <a:rPr sz="1100" spc="-30" dirty="0">
                <a:solidFill>
                  <a:srgbClr val="F6F9F6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6F9F6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0799">
              <a:spcBef>
                <a:spcPts val="335"/>
              </a:spcBef>
            </a:pPr>
            <a:r>
              <a:rPr sz="1100" dirty="0">
                <a:solidFill>
                  <a:srgbClr val="F6FAF6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F6FAF6"/>
                </a:solidFill>
                <a:latin typeface="Meiryo UI"/>
                <a:cs typeface="Meiryo UI"/>
              </a:rPr>
              <a:t>⇒</a:t>
            </a:r>
            <a:r>
              <a:rPr sz="1100" i="1" spc="105" dirty="0">
                <a:solidFill>
                  <a:srgbClr val="F6FAF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(a)</a:t>
            </a:r>
            <a:r>
              <a:rPr sz="1100" spc="-3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6F7F6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F6F7F6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F6F7F6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F6F7F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F6F7F6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(c)</a:t>
            </a:r>
            <a:r>
              <a:rPr sz="1100" spc="-3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7F6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F7F6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6F7F6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F6F7F6"/>
                </a:solidFill>
                <a:latin typeface="Arial"/>
                <a:cs typeface="Arial"/>
              </a:rPr>
              <a:t>1</a:t>
            </a:r>
            <a:r>
              <a:rPr sz="1100" spc="-10" dirty="0">
                <a:solidFill>
                  <a:srgbClr val="F6F7F6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F6F7F6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6F7F6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F6F7F6"/>
                </a:solidFill>
                <a:latin typeface="Arial"/>
                <a:cs typeface="Arial"/>
              </a:rPr>
              <a:t>,</a:t>
            </a:r>
            <a:endParaRPr sz="1100" dirty="0">
              <a:latin typeface="Arial"/>
              <a:cs typeface="Arial"/>
            </a:endParaRPr>
          </a:p>
          <a:p>
            <a:pPr>
              <a:spcBef>
                <a:spcPts val="285"/>
              </a:spcBef>
            </a:pPr>
            <a:endParaRPr sz="1100" dirty="0">
              <a:latin typeface="Arial"/>
              <a:cs typeface="Arial"/>
            </a:endParaRPr>
          </a:p>
          <a:p>
            <a:pPr marL="66038"/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tool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ABSolver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generate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such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heuristics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automatically</a:t>
            </a:r>
            <a:r>
              <a:rPr lang="en-IN" sz="1100" spc="-10" dirty="0">
                <a:solidFill>
                  <a:srgbClr val="D8D8D8"/>
                </a:solidFill>
                <a:latin typeface="Arial"/>
                <a:cs typeface="Arial"/>
              </a:rPr>
              <a:t>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464">
              <a:spcBef>
                <a:spcPts val="70"/>
              </a:spcBef>
            </a:pPr>
            <a:r>
              <a:rPr spc="-10" dirty="0"/>
              <a:t>95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Inferring</a:t>
            </a:r>
            <a:r>
              <a:rPr spc="110" dirty="0"/>
              <a:t> </a:t>
            </a:r>
            <a:r>
              <a:rPr dirty="0"/>
              <a:t>Automatically</a:t>
            </a:r>
            <a:r>
              <a:rPr spc="110" dirty="0"/>
              <a:t> </a:t>
            </a:r>
            <a:r>
              <a:rPr dirty="0"/>
              <a:t>Admissible</a:t>
            </a:r>
            <a:r>
              <a:rPr spc="114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468630"/>
            <a:chOff x="129196" y="432091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9858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78588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15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53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1577" y="963361"/>
            <a:ext cx="4400550" cy="2146935"/>
            <a:chOff x="129196" y="963358"/>
            <a:chExt cx="4400550" cy="2146935"/>
          </a:xfrm>
        </p:grpSpPr>
        <p:sp>
          <p:nvSpPr>
            <p:cNvPr id="14" name="object 14"/>
            <p:cNvSpPr/>
            <p:nvPr/>
          </p:nvSpPr>
          <p:spPr>
            <a:xfrm>
              <a:off x="129196" y="963358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14198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008427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995726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007592"/>
              <a:ext cx="50800" cy="20008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186239"/>
              <a:ext cx="4349750" cy="1873250"/>
            </a:xfrm>
            <a:custGeom>
              <a:avLst/>
              <a:gdLst/>
              <a:ahLst/>
              <a:cxnLst/>
              <a:rect l="l" t="t" r="r" b="b"/>
              <a:pathLst>
                <a:path w="4349750" h="1873250">
                  <a:moveTo>
                    <a:pt x="4349657" y="0"/>
                  </a:moveTo>
                  <a:lnTo>
                    <a:pt x="0" y="0"/>
                  </a:lnTo>
                  <a:lnTo>
                    <a:pt x="0" y="1822187"/>
                  </a:lnTo>
                  <a:lnTo>
                    <a:pt x="4008" y="1841911"/>
                  </a:lnTo>
                  <a:lnTo>
                    <a:pt x="14922" y="1858064"/>
                  </a:lnTo>
                  <a:lnTo>
                    <a:pt x="31075" y="1868979"/>
                  </a:lnTo>
                  <a:lnTo>
                    <a:pt x="50800" y="1872987"/>
                  </a:lnTo>
                  <a:lnTo>
                    <a:pt x="4298856" y="1872987"/>
                  </a:lnTo>
                  <a:lnTo>
                    <a:pt x="4318581" y="1868979"/>
                  </a:lnTo>
                  <a:lnTo>
                    <a:pt x="4334734" y="1858064"/>
                  </a:lnTo>
                  <a:lnTo>
                    <a:pt x="4345648" y="1841911"/>
                  </a:lnTo>
                  <a:lnTo>
                    <a:pt x="4349657" y="18221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045662"/>
              <a:ext cx="0" cy="1981835"/>
            </a:xfrm>
            <a:custGeom>
              <a:avLst/>
              <a:gdLst/>
              <a:ahLst/>
              <a:cxnLst/>
              <a:rect l="l" t="t" r="r" b="b"/>
              <a:pathLst>
                <a:path h="1981835">
                  <a:moveTo>
                    <a:pt x="0" y="19818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032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020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0075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30947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21776"/>
              <a:ext cx="76809" cy="7680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31577" y="3173196"/>
            <a:ext cx="4400550" cy="283210"/>
            <a:chOff x="129196" y="3173196"/>
            <a:chExt cx="4400550" cy="283210"/>
          </a:xfrm>
        </p:grpSpPr>
        <p:sp>
          <p:nvSpPr>
            <p:cNvPr id="27" name="object 27"/>
            <p:cNvSpPr/>
            <p:nvPr/>
          </p:nvSpPr>
          <p:spPr>
            <a:xfrm>
              <a:off x="129196" y="317319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69284"/>
              <a:ext cx="101600" cy="86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56584"/>
              <a:ext cx="4298856" cy="99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223768"/>
              <a:ext cx="50800" cy="1455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21762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261862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249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2364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2237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486" y="452477"/>
            <a:ext cx="4390390" cy="295632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8738" marR="95248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definition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written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down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construct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endParaRPr sz="1100" dirty="0">
              <a:latin typeface="Arial"/>
              <a:cs typeface="Arial"/>
            </a:endParaRPr>
          </a:p>
          <a:p>
            <a:pPr marL="78738">
              <a:spcBef>
                <a:spcPts val="1235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Example</a:t>
            </a:r>
            <a:endParaRPr sz="1100" dirty="0">
              <a:latin typeface="Arial"/>
              <a:cs typeface="Arial"/>
            </a:endParaRPr>
          </a:p>
          <a:p>
            <a:pPr marL="355591"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8-</a:t>
            </a:r>
            <a:r>
              <a:rPr sz="1100" dirty="0">
                <a:latin typeface="Arial"/>
                <a:cs typeface="Arial"/>
              </a:rPr>
              <a:t>puzzle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actions:</a:t>
            </a:r>
            <a:endParaRPr sz="1100" dirty="0">
              <a:latin typeface="Arial"/>
              <a:cs typeface="Arial"/>
            </a:endParaRPr>
          </a:p>
          <a:p>
            <a:pPr marL="632444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195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horizontally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vertically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B,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200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blank</a:t>
            </a:r>
            <a:endParaRPr sz="1000" dirty="0">
              <a:latin typeface="Arial"/>
              <a:cs typeface="Arial"/>
            </a:endParaRPr>
          </a:p>
          <a:p>
            <a:pPr marL="355591" marR="337177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we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generate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three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relaxed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problems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removing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or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both</a:t>
            </a: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conditions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35"/>
              </a:spcBef>
              <a:buClr>
                <a:srgbClr val="C3CDC3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tile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can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3DCC3"/>
                </a:solidFill>
                <a:latin typeface="Arial"/>
                <a:cs typeface="Arial"/>
              </a:rPr>
              <a:t>move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from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is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adjacent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to</a:t>
            </a:r>
            <a:r>
              <a:rPr sz="1100" spc="-4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54"/>
              </a:spcBef>
              <a:buClr>
                <a:srgbClr val="C3CDC3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DCC3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DCC3"/>
                </a:solidFill>
                <a:latin typeface="Arial"/>
                <a:cs typeface="Arial"/>
              </a:rPr>
              <a:t>blank</a:t>
            </a:r>
            <a:endParaRPr sz="1100" dirty="0">
              <a:latin typeface="Arial"/>
              <a:cs typeface="Arial"/>
            </a:endParaRPr>
          </a:p>
          <a:p>
            <a:pPr marL="560691" indent="-227960">
              <a:spcBef>
                <a:spcPts val="250"/>
              </a:spcBef>
              <a:buClr>
                <a:srgbClr val="C3CDC3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DCC3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square</a:t>
            </a:r>
            <a:r>
              <a:rPr sz="1100" spc="-3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3DCC3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63499">
              <a:spcBef>
                <a:spcPts val="335"/>
              </a:spcBef>
            </a:pPr>
            <a:r>
              <a:rPr sz="1100" dirty="0">
                <a:solidFill>
                  <a:srgbClr val="C3E1C3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3E1C3"/>
                </a:solidFill>
                <a:latin typeface="Meiryo UI"/>
                <a:cs typeface="Meiryo UI"/>
              </a:rPr>
              <a:t>⇒</a:t>
            </a:r>
            <a:r>
              <a:rPr sz="1100" i="1" spc="105" dirty="0">
                <a:solidFill>
                  <a:srgbClr val="C3E1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(a)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3CDC3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C3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3CDC3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C3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3CDC3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(c)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C3CDC3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C3CDC3"/>
                </a:solidFill>
                <a:latin typeface="Arial"/>
                <a:cs typeface="Arial"/>
              </a:rPr>
              <a:t>1</a:t>
            </a:r>
            <a:r>
              <a:rPr sz="1100" spc="-10" dirty="0">
                <a:solidFill>
                  <a:srgbClr val="C3CDC3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C3CDC3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C3CDC3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,</a:t>
            </a:r>
            <a:endParaRPr sz="1100" dirty="0">
              <a:latin typeface="Arial"/>
              <a:cs typeface="Arial"/>
            </a:endParaRPr>
          </a:p>
          <a:p>
            <a:pPr>
              <a:spcBef>
                <a:spcPts val="285"/>
              </a:spcBef>
            </a:pPr>
            <a:endParaRPr sz="1100" dirty="0">
              <a:latin typeface="Arial"/>
              <a:cs typeface="Arial"/>
            </a:endParaRPr>
          </a:p>
          <a:p>
            <a:pPr marL="78738"/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tool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ABSolver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generate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such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</a:t>
            </a:r>
            <a:r>
              <a:rPr lang="en-IN" sz="1100" dirty="0">
                <a:solidFill>
                  <a:srgbClr val="D8D8D8"/>
                </a:solidFill>
                <a:latin typeface="Arial"/>
                <a:cs typeface="Arial"/>
              </a:rPr>
              <a:t>s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automatically</a:t>
            </a:r>
            <a:r>
              <a:rPr lang="en-IN" sz="1100" spc="-10" dirty="0" err="1">
                <a:solidFill>
                  <a:srgbClr val="D8D8D8"/>
                </a:solidFill>
                <a:latin typeface="Arial"/>
                <a:cs typeface="Arial"/>
              </a:rPr>
              <a:t>ly</a:t>
            </a:r>
            <a:r>
              <a:rPr lang="en-IN" sz="1100" spc="-1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Inferring</a:t>
            </a:r>
            <a:r>
              <a:rPr spc="110" dirty="0"/>
              <a:t> </a:t>
            </a:r>
            <a:r>
              <a:rPr dirty="0"/>
              <a:t>Automatically</a:t>
            </a:r>
            <a:r>
              <a:rPr spc="110" dirty="0"/>
              <a:t> </a:t>
            </a:r>
            <a:r>
              <a:rPr dirty="0"/>
              <a:t>Admissible</a:t>
            </a:r>
            <a:r>
              <a:rPr spc="114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468630"/>
            <a:chOff x="129196" y="432091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9858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78588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15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53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1577" y="963361"/>
            <a:ext cx="4400550" cy="2146935"/>
            <a:chOff x="129196" y="963358"/>
            <a:chExt cx="4400550" cy="2146935"/>
          </a:xfrm>
        </p:grpSpPr>
        <p:sp>
          <p:nvSpPr>
            <p:cNvPr id="14" name="object 14"/>
            <p:cNvSpPr/>
            <p:nvPr/>
          </p:nvSpPr>
          <p:spPr>
            <a:xfrm>
              <a:off x="129196" y="963358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14198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008427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995726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007592"/>
              <a:ext cx="50800" cy="20008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186239"/>
              <a:ext cx="4349750" cy="1873250"/>
            </a:xfrm>
            <a:custGeom>
              <a:avLst/>
              <a:gdLst/>
              <a:ahLst/>
              <a:cxnLst/>
              <a:rect l="l" t="t" r="r" b="b"/>
              <a:pathLst>
                <a:path w="4349750" h="1873250">
                  <a:moveTo>
                    <a:pt x="4349657" y="0"/>
                  </a:moveTo>
                  <a:lnTo>
                    <a:pt x="0" y="0"/>
                  </a:lnTo>
                  <a:lnTo>
                    <a:pt x="0" y="1822187"/>
                  </a:lnTo>
                  <a:lnTo>
                    <a:pt x="4008" y="1841911"/>
                  </a:lnTo>
                  <a:lnTo>
                    <a:pt x="14922" y="1858064"/>
                  </a:lnTo>
                  <a:lnTo>
                    <a:pt x="31075" y="1868979"/>
                  </a:lnTo>
                  <a:lnTo>
                    <a:pt x="50800" y="1872987"/>
                  </a:lnTo>
                  <a:lnTo>
                    <a:pt x="4298856" y="1872987"/>
                  </a:lnTo>
                  <a:lnTo>
                    <a:pt x="4318581" y="1868979"/>
                  </a:lnTo>
                  <a:lnTo>
                    <a:pt x="4334734" y="1858064"/>
                  </a:lnTo>
                  <a:lnTo>
                    <a:pt x="4345648" y="1841911"/>
                  </a:lnTo>
                  <a:lnTo>
                    <a:pt x="4349657" y="18221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045662"/>
              <a:ext cx="0" cy="1981835"/>
            </a:xfrm>
            <a:custGeom>
              <a:avLst/>
              <a:gdLst/>
              <a:ahLst/>
              <a:cxnLst/>
              <a:rect l="l" t="t" r="r" b="b"/>
              <a:pathLst>
                <a:path h="1981835">
                  <a:moveTo>
                    <a:pt x="0" y="19818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032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020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0075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30947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21776"/>
              <a:ext cx="76809" cy="7680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31577" y="3173196"/>
            <a:ext cx="4400550" cy="283210"/>
            <a:chOff x="129196" y="3173196"/>
            <a:chExt cx="4400550" cy="283210"/>
          </a:xfrm>
        </p:grpSpPr>
        <p:sp>
          <p:nvSpPr>
            <p:cNvPr id="27" name="object 27"/>
            <p:cNvSpPr/>
            <p:nvPr/>
          </p:nvSpPr>
          <p:spPr>
            <a:xfrm>
              <a:off x="129196" y="317319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69284"/>
              <a:ext cx="101600" cy="86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56584"/>
              <a:ext cx="4298856" cy="99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223768"/>
              <a:ext cx="50800" cy="1455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21762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261862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249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2364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2237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486" y="452477"/>
            <a:ext cx="4390390" cy="295632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8738" marR="95248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definition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written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down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construct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endParaRPr sz="1100" dirty="0">
              <a:latin typeface="Arial"/>
              <a:cs typeface="Arial"/>
            </a:endParaRPr>
          </a:p>
          <a:p>
            <a:pPr marL="78738">
              <a:spcBef>
                <a:spcPts val="1235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Example</a:t>
            </a:r>
            <a:endParaRPr sz="1100" dirty="0">
              <a:latin typeface="Arial"/>
              <a:cs typeface="Arial"/>
            </a:endParaRPr>
          </a:p>
          <a:p>
            <a:pPr marL="355591"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8-</a:t>
            </a:r>
            <a:r>
              <a:rPr sz="1100" dirty="0">
                <a:latin typeface="Arial"/>
                <a:cs typeface="Arial"/>
              </a:rPr>
              <a:t>puzzle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actions:</a:t>
            </a:r>
            <a:endParaRPr sz="1100" dirty="0">
              <a:latin typeface="Arial"/>
              <a:cs typeface="Arial"/>
            </a:endParaRPr>
          </a:p>
          <a:p>
            <a:pPr marL="632444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195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horizontally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vertically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B,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200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blank</a:t>
            </a:r>
            <a:endParaRPr sz="1000" dirty="0">
              <a:latin typeface="Arial"/>
              <a:cs typeface="Arial"/>
            </a:endParaRPr>
          </a:p>
          <a:p>
            <a:pPr marL="355591" marR="337177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latin typeface="Arial"/>
                <a:cs typeface="Arial"/>
              </a:rPr>
              <a:t>we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both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conditions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35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54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blank</a:t>
            </a:r>
            <a:endParaRPr sz="1100" dirty="0">
              <a:latin typeface="Arial"/>
              <a:cs typeface="Arial"/>
            </a:endParaRPr>
          </a:p>
          <a:p>
            <a:pPr marL="560691" indent="-227960">
              <a:spcBef>
                <a:spcPts val="250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63499">
              <a:spcBef>
                <a:spcPts val="335"/>
              </a:spcBef>
            </a:pPr>
            <a:r>
              <a:rPr sz="1100" dirty="0">
                <a:solidFill>
                  <a:srgbClr val="C3E1C3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3E1C3"/>
                </a:solidFill>
                <a:latin typeface="Meiryo UI"/>
                <a:cs typeface="Meiryo UI"/>
              </a:rPr>
              <a:t>⇒</a:t>
            </a:r>
            <a:r>
              <a:rPr sz="1100" i="1" spc="105" dirty="0">
                <a:solidFill>
                  <a:srgbClr val="C3E1C3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(a)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3CDC3"/>
                </a:solidFill>
                <a:latin typeface="Arial"/>
                <a:cs typeface="Arial"/>
              </a:rPr>
              <a:t>h</a:t>
            </a:r>
            <a:r>
              <a:rPr sz="1200" baseline="-13888" dirty="0">
                <a:solidFill>
                  <a:srgbClr val="C3CDC3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C3CDC3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C3CDC3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3CDC3"/>
                </a:solidFill>
                <a:latin typeface="Tahoma"/>
                <a:cs typeface="Tahoma"/>
              </a:rPr>
              <a:t>)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,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(c)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corresponds</a:t>
            </a:r>
            <a:r>
              <a:rPr sz="1100" spc="-4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C3CDC3"/>
                </a:solidFill>
                <a:latin typeface="Arial"/>
                <a:cs typeface="Arial"/>
              </a:rPr>
              <a:t>h</a:t>
            </a:r>
            <a:r>
              <a:rPr sz="1200" spc="-15" baseline="-13888" dirty="0">
                <a:solidFill>
                  <a:srgbClr val="C3CDC3"/>
                </a:solidFill>
                <a:latin typeface="Arial"/>
                <a:cs typeface="Arial"/>
              </a:rPr>
              <a:t>1</a:t>
            </a:r>
            <a:r>
              <a:rPr sz="1100" spc="-10" dirty="0">
                <a:solidFill>
                  <a:srgbClr val="C3CDC3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C3CDC3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C3CDC3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,</a:t>
            </a:r>
            <a:endParaRPr sz="1100" dirty="0">
              <a:latin typeface="Arial"/>
              <a:cs typeface="Arial"/>
            </a:endParaRPr>
          </a:p>
          <a:p>
            <a:pPr>
              <a:spcBef>
                <a:spcPts val="285"/>
              </a:spcBef>
            </a:pPr>
            <a:endParaRPr sz="1100" dirty="0">
              <a:latin typeface="Arial"/>
              <a:cs typeface="Arial"/>
            </a:endParaRPr>
          </a:p>
          <a:p>
            <a:pPr marL="78738"/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tool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ABSolver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generate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such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heuristics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automatically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Inferring</a:t>
            </a:r>
            <a:r>
              <a:rPr spc="110" dirty="0"/>
              <a:t> </a:t>
            </a:r>
            <a:r>
              <a:rPr dirty="0"/>
              <a:t>Automatically</a:t>
            </a:r>
            <a:r>
              <a:rPr spc="110" dirty="0"/>
              <a:t> </a:t>
            </a:r>
            <a:r>
              <a:rPr dirty="0"/>
              <a:t>Admissible</a:t>
            </a:r>
            <a:r>
              <a:rPr spc="114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468630"/>
            <a:chOff x="129196" y="432091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9858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78588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15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53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1577" y="963361"/>
            <a:ext cx="4400550" cy="2146935"/>
            <a:chOff x="129196" y="963358"/>
            <a:chExt cx="4400550" cy="2146935"/>
          </a:xfrm>
        </p:grpSpPr>
        <p:sp>
          <p:nvSpPr>
            <p:cNvPr id="14" name="object 14"/>
            <p:cNvSpPr/>
            <p:nvPr/>
          </p:nvSpPr>
          <p:spPr>
            <a:xfrm>
              <a:off x="129196" y="963358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14198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008427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995726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007592"/>
              <a:ext cx="50800" cy="20008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186239"/>
              <a:ext cx="4349750" cy="1873250"/>
            </a:xfrm>
            <a:custGeom>
              <a:avLst/>
              <a:gdLst/>
              <a:ahLst/>
              <a:cxnLst/>
              <a:rect l="l" t="t" r="r" b="b"/>
              <a:pathLst>
                <a:path w="4349750" h="1873250">
                  <a:moveTo>
                    <a:pt x="4349657" y="0"/>
                  </a:moveTo>
                  <a:lnTo>
                    <a:pt x="0" y="0"/>
                  </a:lnTo>
                  <a:lnTo>
                    <a:pt x="0" y="1822187"/>
                  </a:lnTo>
                  <a:lnTo>
                    <a:pt x="4008" y="1841911"/>
                  </a:lnTo>
                  <a:lnTo>
                    <a:pt x="14922" y="1858064"/>
                  </a:lnTo>
                  <a:lnTo>
                    <a:pt x="31075" y="1868979"/>
                  </a:lnTo>
                  <a:lnTo>
                    <a:pt x="50800" y="1872987"/>
                  </a:lnTo>
                  <a:lnTo>
                    <a:pt x="4298856" y="1872987"/>
                  </a:lnTo>
                  <a:lnTo>
                    <a:pt x="4318581" y="1868979"/>
                  </a:lnTo>
                  <a:lnTo>
                    <a:pt x="4334734" y="1858064"/>
                  </a:lnTo>
                  <a:lnTo>
                    <a:pt x="4345648" y="1841911"/>
                  </a:lnTo>
                  <a:lnTo>
                    <a:pt x="4349657" y="18221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045662"/>
              <a:ext cx="0" cy="1981835"/>
            </a:xfrm>
            <a:custGeom>
              <a:avLst/>
              <a:gdLst/>
              <a:ahLst/>
              <a:cxnLst/>
              <a:rect l="l" t="t" r="r" b="b"/>
              <a:pathLst>
                <a:path h="1981835">
                  <a:moveTo>
                    <a:pt x="0" y="19818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032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020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0075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30947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21776"/>
              <a:ext cx="76809" cy="7680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31577" y="3173196"/>
            <a:ext cx="4400550" cy="283210"/>
            <a:chOff x="129196" y="3173196"/>
            <a:chExt cx="4400550" cy="283210"/>
          </a:xfrm>
        </p:grpSpPr>
        <p:sp>
          <p:nvSpPr>
            <p:cNvPr id="27" name="object 27"/>
            <p:cNvSpPr/>
            <p:nvPr/>
          </p:nvSpPr>
          <p:spPr>
            <a:xfrm>
              <a:off x="129196" y="317319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69284"/>
              <a:ext cx="101600" cy="86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56584"/>
              <a:ext cx="4298856" cy="99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223768"/>
              <a:ext cx="50800" cy="1455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21762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261862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249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2364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2237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486" y="452477"/>
            <a:ext cx="4390390" cy="295632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8738" marR="95248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definition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written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down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construct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endParaRPr sz="1100" dirty="0">
              <a:latin typeface="Arial"/>
              <a:cs typeface="Arial"/>
            </a:endParaRPr>
          </a:p>
          <a:p>
            <a:pPr marL="78738">
              <a:spcBef>
                <a:spcPts val="1235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Example</a:t>
            </a:r>
            <a:endParaRPr sz="1100" dirty="0">
              <a:latin typeface="Arial"/>
              <a:cs typeface="Arial"/>
            </a:endParaRPr>
          </a:p>
          <a:p>
            <a:pPr marL="355591"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8-</a:t>
            </a:r>
            <a:r>
              <a:rPr sz="1100" dirty="0">
                <a:latin typeface="Arial"/>
                <a:cs typeface="Arial"/>
              </a:rPr>
              <a:t>puzzle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actions:</a:t>
            </a:r>
            <a:endParaRPr sz="1100" dirty="0">
              <a:latin typeface="Arial"/>
              <a:cs typeface="Arial"/>
            </a:endParaRPr>
          </a:p>
          <a:p>
            <a:pPr marL="632444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195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horizontally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vertically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B,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200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blank</a:t>
            </a:r>
            <a:endParaRPr sz="1000" dirty="0">
              <a:latin typeface="Arial"/>
              <a:cs typeface="Arial"/>
            </a:endParaRPr>
          </a:p>
          <a:p>
            <a:pPr marL="355591" marR="337177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latin typeface="Arial"/>
                <a:cs typeface="Arial"/>
              </a:rPr>
              <a:t>we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both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conditions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35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54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blank</a:t>
            </a:r>
            <a:endParaRPr sz="1100" dirty="0">
              <a:latin typeface="Arial"/>
              <a:cs typeface="Arial"/>
            </a:endParaRPr>
          </a:p>
          <a:p>
            <a:pPr marL="560691" indent="-227960">
              <a:spcBef>
                <a:spcPts val="250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63499">
              <a:spcBef>
                <a:spcPts val="335"/>
              </a:spcBef>
            </a:pPr>
            <a:r>
              <a:rPr sz="1100" dirty="0">
                <a:solidFill>
                  <a:srgbClr val="007F00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007F00"/>
                </a:solidFill>
                <a:latin typeface="Meiryo UI"/>
                <a:cs typeface="Meiryo UI"/>
              </a:rPr>
              <a:t>⇒</a:t>
            </a:r>
            <a:r>
              <a:rPr sz="1100" i="1" spc="105" dirty="0">
                <a:solidFill>
                  <a:srgbClr val="007F00"/>
                </a:solidFill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(a)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corresponds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(c)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corresponds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spc="-15" baseline="-13888" dirty="0">
                <a:latin typeface="Arial"/>
                <a:cs typeface="Arial"/>
              </a:rPr>
              <a:t>1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n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10" dirty="0">
                <a:latin typeface="Arial"/>
                <a:cs typeface="Arial"/>
              </a:rPr>
              <a:t>,</a:t>
            </a:r>
            <a:endParaRPr sz="1100" dirty="0">
              <a:latin typeface="Arial"/>
              <a:cs typeface="Arial"/>
            </a:endParaRPr>
          </a:p>
          <a:p>
            <a:pPr>
              <a:spcBef>
                <a:spcPts val="285"/>
              </a:spcBef>
            </a:pPr>
            <a:endParaRPr sz="1100" dirty="0">
              <a:latin typeface="Arial"/>
              <a:cs typeface="Arial"/>
            </a:endParaRPr>
          </a:p>
          <a:p>
            <a:pPr marL="78738"/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tool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ABSolver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generate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such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heuristics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automatically.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95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Inferring</a:t>
            </a:r>
            <a:r>
              <a:rPr spc="110" dirty="0"/>
              <a:t> </a:t>
            </a:r>
            <a:r>
              <a:rPr dirty="0"/>
              <a:t>Automatically</a:t>
            </a:r>
            <a:r>
              <a:rPr spc="110" dirty="0"/>
              <a:t> </a:t>
            </a:r>
            <a:r>
              <a:rPr dirty="0"/>
              <a:t>Admissible</a:t>
            </a:r>
            <a:r>
              <a:rPr spc="114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468630"/>
            <a:chOff x="129196" y="432091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79858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78588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15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53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1577" y="963361"/>
            <a:ext cx="4400550" cy="2146935"/>
            <a:chOff x="129196" y="963358"/>
            <a:chExt cx="4400550" cy="2146935"/>
          </a:xfrm>
        </p:grpSpPr>
        <p:sp>
          <p:nvSpPr>
            <p:cNvPr id="14" name="object 14"/>
            <p:cNvSpPr/>
            <p:nvPr/>
          </p:nvSpPr>
          <p:spPr>
            <a:xfrm>
              <a:off x="129196" y="963358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141984"/>
              <a:ext cx="4349657" cy="506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008427"/>
              <a:ext cx="101600" cy="101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995726"/>
              <a:ext cx="4298856" cy="1143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007592"/>
              <a:ext cx="50800" cy="200083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9196" y="1186239"/>
              <a:ext cx="4349750" cy="1873250"/>
            </a:xfrm>
            <a:custGeom>
              <a:avLst/>
              <a:gdLst/>
              <a:ahLst/>
              <a:cxnLst/>
              <a:rect l="l" t="t" r="r" b="b"/>
              <a:pathLst>
                <a:path w="4349750" h="1873250">
                  <a:moveTo>
                    <a:pt x="4349657" y="0"/>
                  </a:moveTo>
                  <a:lnTo>
                    <a:pt x="0" y="0"/>
                  </a:lnTo>
                  <a:lnTo>
                    <a:pt x="0" y="1822187"/>
                  </a:lnTo>
                  <a:lnTo>
                    <a:pt x="4008" y="1841911"/>
                  </a:lnTo>
                  <a:lnTo>
                    <a:pt x="14922" y="1858064"/>
                  </a:lnTo>
                  <a:lnTo>
                    <a:pt x="31075" y="1868979"/>
                  </a:lnTo>
                  <a:lnTo>
                    <a:pt x="50800" y="1872987"/>
                  </a:lnTo>
                  <a:lnTo>
                    <a:pt x="4298856" y="1872987"/>
                  </a:lnTo>
                  <a:lnTo>
                    <a:pt x="4318581" y="1868979"/>
                  </a:lnTo>
                  <a:lnTo>
                    <a:pt x="4334734" y="1858064"/>
                  </a:lnTo>
                  <a:lnTo>
                    <a:pt x="4345648" y="1841911"/>
                  </a:lnTo>
                  <a:lnTo>
                    <a:pt x="4349657" y="182218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8853" y="1045662"/>
              <a:ext cx="0" cy="1981835"/>
            </a:xfrm>
            <a:custGeom>
              <a:avLst/>
              <a:gdLst/>
              <a:ahLst/>
              <a:cxnLst/>
              <a:rect l="l" t="t" r="r" b="b"/>
              <a:pathLst>
                <a:path h="1981835">
                  <a:moveTo>
                    <a:pt x="0" y="19818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0329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0202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0075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30947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21776"/>
              <a:ext cx="76809" cy="7680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31577" y="3173196"/>
            <a:ext cx="4400550" cy="283210"/>
            <a:chOff x="129196" y="3173196"/>
            <a:chExt cx="4400550" cy="283210"/>
          </a:xfrm>
        </p:grpSpPr>
        <p:sp>
          <p:nvSpPr>
            <p:cNvPr id="27" name="object 27"/>
            <p:cNvSpPr/>
            <p:nvPr/>
          </p:nvSpPr>
          <p:spPr>
            <a:xfrm>
              <a:off x="129196" y="317319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69284"/>
              <a:ext cx="101600" cy="867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56584"/>
              <a:ext cx="4298856" cy="99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223768"/>
              <a:ext cx="50800" cy="1455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9196" y="3217625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3261862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8853" y="32491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8853" y="32364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8853" y="322376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486" y="452477"/>
            <a:ext cx="4390390" cy="295632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8738" marR="95248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Idea: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definition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written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down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formal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language,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construct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relaxed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automatically</a:t>
            </a:r>
            <a:endParaRPr sz="1100" dirty="0">
              <a:latin typeface="Arial"/>
              <a:cs typeface="Arial"/>
            </a:endParaRPr>
          </a:p>
          <a:p>
            <a:pPr marL="78738">
              <a:spcBef>
                <a:spcPts val="1235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Example</a:t>
            </a:r>
            <a:endParaRPr sz="1100" dirty="0">
              <a:latin typeface="Arial"/>
              <a:cs typeface="Arial"/>
            </a:endParaRPr>
          </a:p>
          <a:p>
            <a:pPr marL="355591"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8-</a:t>
            </a:r>
            <a:r>
              <a:rPr sz="1100" dirty="0">
                <a:latin typeface="Arial"/>
                <a:cs typeface="Arial"/>
              </a:rPr>
              <a:t>puzzle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actions:</a:t>
            </a:r>
            <a:endParaRPr sz="1100" dirty="0">
              <a:latin typeface="Arial"/>
              <a:cs typeface="Arial"/>
            </a:endParaRPr>
          </a:p>
          <a:p>
            <a:pPr marL="632444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195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horizontally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vertically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B,</a:t>
            </a:r>
            <a:r>
              <a:rPr sz="1000" spc="-1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and</a:t>
            </a:r>
            <a:endParaRPr sz="1000" dirty="0">
              <a:latin typeface="Arial"/>
              <a:cs typeface="Arial"/>
            </a:endParaRPr>
          </a:p>
          <a:p>
            <a:pPr marL="843894">
              <a:lnSpc>
                <a:spcPts val="1200"/>
              </a:lnSpc>
            </a:pP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blank</a:t>
            </a:r>
            <a:endParaRPr sz="1000" dirty="0">
              <a:latin typeface="Arial"/>
              <a:cs typeface="Arial"/>
            </a:endParaRPr>
          </a:p>
          <a:p>
            <a:pPr marL="355591" marR="337177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latin typeface="Arial"/>
                <a:cs typeface="Arial"/>
              </a:rPr>
              <a:t>we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both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conditions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35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4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adjacent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560691" indent="-235579">
              <a:spcBef>
                <a:spcPts val="254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if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blank</a:t>
            </a:r>
            <a:endParaRPr sz="1100" dirty="0">
              <a:latin typeface="Arial"/>
              <a:cs typeface="Arial"/>
            </a:endParaRPr>
          </a:p>
          <a:p>
            <a:pPr marL="560691" indent="-227960">
              <a:spcBef>
                <a:spcPts val="250"/>
              </a:spcBef>
              <a:buClr>
                <a:srgbClr val="000000"/>
              </a:buClr>
              <a:buAutoNum type="alphaLcParenBoth"/>
              <a:tabLst>
                <a:tab pos="560691" algn="l"/>
              </a:tabLst>
            </a:pP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tile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can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6300"/>
                </a:solidFill>
                <a:latin typeface="Arial"/>
                <a:cs typeface="Arial"/>
              </a:rPr>
              <a:t>move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square</a:t>
            </a:r>
            <a:r>
              <a:rPr sz="11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006300"/>
                </a:solidFill>
                <a:latin typeface="Arial"/>
                <a:cs typeface="Arial"/>
              </a:rPr>
              <a:t>B</a:t>
            </a:r>
            <a:endParaRPr sz="1100" dirty="0">
              <a:latin typeface="Arial"/>
              <a:cs typeface="Arial"/>
            </a:endParaRPr>
          </a:p>
          <a:p>
            <a:pPr marL="63499">
              <a:spcBef>
                <a:spcPts val="335"/>
              </a:spcBef>
            </a:pPr>
            <a:r>
              <a:rPr sz="1100" dirty="0">
                <a:solidFill>
                  <a:srgbClr val="007F00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007F00"/>
                </a:solidFill>
                <a:latin typeface="Meiryo UI"/>
                <a:cs typeface="Meiryo UI"/>
              </a:rPr>
              <a:t>⇒</a:t>
            </a:r>
            <a:r>
              <a:rPr sz="1100" i="1" spc="105" dirty="0">
                <a:solidFill>
                  <a:srgbClr val="007F00"/>
                </a:solidFill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(a)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corresponds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2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dirty="0">
                <a:latin typeface="Tahoma"/>
                <a:cs typeface="Tahoma"/>
              </a:rPr>
              <a:t>)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(c)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corresponds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h</a:t>
            </a:r>
            <a:r>
              <a:rPr sz="1200" spc="-15" baseline="-13888" dirty="0">
                <a:latin typeface="Arial"/>
                <a:cs typeface="Arial"/>
              </a:rPr>
              <a:t>1</a:t>
            </a:r>
            <a:r>
              <a:rPr sz="1100" spc="-10" dirty="0">
                <a:latin typeface="Tahoma"/>
                <a:cs typeface="Tahoma"/>
              </a:rPr>
              <a:t>(</a:t>
            </a:r>
            <a:r>
              <a:rPr sz="1100" i="1" spc="-10" dirty="0">
                <a:latin typeface="Arial"/>
                <a:cs typeface="Arial"/>
              </a:rPr>
              <a:t>n</a:t>
            </a:r>
            <a:r>
              <a:rPr sz="1100" spc="-10" dirty="0">
                <a:latin typeface="Tahoma"/>
                <a:cs typeface="Tahoma"/>
              </a:rPr>
              <a:t>)</a:t>
            </a:r>
            <a:r>
              <a:rPr sz="1100" spc="-10" dirty="0">
                <a:latin typeface="Arial"/>
                <a:cs typeface="Arial"/>
              </a:rPr>
              <a:t>,</a:t>
            </a:r>
            <a:endParaRPr sz="1100" dirty="0">
              <a:latin typeface="Arial"/>
              <a:cs typeface="Arial"/>
            </a:endParaRPr>
          </a:p>
          <a:p>
            <a:pPr>
              <a:spcBef>
                <a:spcPts val="285"/>
              </a:spcBef>
            </a:pPr>
            <a:endParaRPr sz="1100" dirty="0">
              <a:latin typeface="Arial"/>
              <a:cs typeface="Arial"/>
            </a:endParaRPr>
          </a:p>
          <a:p>
            <a:pPr marL="78738"/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tool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ABSolver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heuristics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automatically.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fld id="{81D60167-4931-47E6-BA6A-407CBD079E47}" type="slidenum">
              <a:rPr spc="-10" dirty="0"/>
              <a:pPr marL="80008">
                <a:spcBef>
                  <a:spcPts val="70"/>
                </a:spcBef>
              </a:pPr>
              <a:t>3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available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</a:t>
            </a:r>
            <a:r>
              <a:rPr sz="1000" i="1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</a:t>
            </a:r>
            <a:r>
              <a:rPr sz="1000" spc="-10" dirty="0">
                <a:latin typeface="Tahoma"/>
                <a:cs typeface="Tahoma"/>
              </a:rPr>
              <a:t>(</a:t>
            </a:r>
            <a:r>
              <a:rPr sz="1000" i="1" spc="-10" dirty="0">
                <a:latin typeface="Arial"/>
                <a:cs typeface="Arial"/>
              </a:rPr>
              <a:t>Arad</a:t>
            </a:r>
            <a:r>
              <a:rPr sz="1000" i="1" spc="-1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, then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 applicable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 </a:t>
            </a:r>
            <a:r>
              <a:rPr sz="1000" spc="-25" dirty="0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description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applying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spc="-50" dirty="0">
                <a:latin typeface="Arial"/>
                <a:cs typeface="Arial"/>
              </a:rPr>
              <a:t>S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Ex: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is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determining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Explicit</a:t>
            </a:r>
            <a:r>
              <a:rPr sz="1000" spc="-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(e.g.:</a:t>
            </a:r>
            <a:r>
              <a:rPr sz="1000" spc="1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C7D6D2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C7D6D2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Implicit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(Ex: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C7D6D2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)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assigns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numeric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chapter: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sum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along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Learning</a:t>
            </a:r>
            <a:r>
              <a:rPr spc="125" dirty="0"/>
              <a:t> </a:t>
            </a:r>
            <a:r>
              <a:rPr dirty="0"/>
              <a:t>Admissible</a:t>
            </a:r>
            <a:r>
              <a:rPr spc="130" dirty="0"/>
              <a:t> </a:t>
            </a:r>
            <a:r>
              <a:rPr spc="-10" dirty="0"/>
              <a:t>Heuristics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1232524"/>
            <a:ext cx="4400550" cy="927735"/>
            <a:chOff x="129196" y="1232522"/>
            <a:chExt cx="4400550" cy="927735"/>
          </a:xfrm>
        </p:grpSpPr>
        <p:sp>
          <p:nvSpPr>
            <p:cNvPr id="4" name="object 4"/>
            <p:cNvSpPr/>
            <p:nvPr/>
          </p:nvSpPr>
          <p:spPr>
            <a:xfrm>
              <a:off x="129196" y="123252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05855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04585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283081"/>
              <a:ext cx="50800" cy="7754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276935"/>
              <a:ext cx="4349750" cy="832485"/>
            </a:xfrm>
            <a:custGeom>
              <a:avLst/>
              <a:gdLst/>
              <a:ahLst/>
              <a:cxnLst/>
              <a:rect l="l" t="t" r="r" b="b"/>
              <a:pathLst>
                <a:path w="4349750" h="832485">
                  <a:moveTo>
                    <a:pt x="4349657" y="0"/>
                  </a:moveTo>
                  <a:lnTo>
                    <a:pt x="0" y="0"/>
                  </a:lnTo>
                  <a:lnTo>
                    <a:pt x="0" y="781620"/>
                  </a:lnTo>
                  <a:lnTo>
                    <a:pt x="4008" y="801345"/>
                  </a:lnTo>
                  <a:lnTo>
                    <a:pt x="14922" y="817498"/>
                  </a:lnTo>
                  <a:lnTo>
                    <a:pt x="31075" y="828412"/>
                  </a:lnTo>
                  <a:lnTo>
                    <a:pt x="50800" y="832421"/>
                  </a:lnTo>
                  <a:lnTo>
                    <a:pt x="4298856" y="832421"/>
                  </a:lnTo>
                  <a:lnTo>
                    <a:pt x="4318581" y="828412"/>
                  </a:lnTo>
                  <a:lnTo>
                    <a:pt x="4334734" y="817498"/>
                  </a:lnTo>
                  <a:lnTo>
                    <a:pt x="4345648" y="801345"/>
                  </a:lnTo>
                  <a:lnTo>
                    <a:pt x="4349657" y="7816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321172"/>
              <a:ext cx="0" cy="756920"/>
            </a:xfrm>
            <a:custGeom>
              <a:avLst/>
              <a:gdLst/>
              <a:ahLst/>
              <a:cxnLst/>
              <a:rect l="l" t="t" r="r" b="b"/>
              <a:pathLst>
                <a:path h="756919">
                  <a:moveTo>
                    <a:pt x="0" y="7564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3084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2957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2830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132481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66871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820545"/>
              <a:ext cx="61874" cy="618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6769" y="1252906"/>
            <a:ext cx="3825875" cy="82458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latin typeface="Arial"/>
                <a:cs typeface="Arial"/>
              </a:rPr>
              <a:t>Another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admissible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heuristic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through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learning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from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experience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Experience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solving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lots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8-</a:t>
            </a:r>
            <a:r>
              <a:rPr sz="1000" spc="-10" dirty="0">
                <a:latin typeface="Arial"/>
                <a:cs typeface="Arial"/>
              </a:rPr>
              <a:t>puzzles</a:t>
            </a:r>
            <a:endParaRPr sz="1000">
              <a:latin typeface="Arial"/>
              <a:cs typeface="Arial"/>
            </a:endParaRPr>
          </a:p>
          <a:p>
            <a:pPr marL="289553" marR="698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inductive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algorithm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predict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for </a:t>
            </a:r>
            <a:r>
              <a:rPr sz="1000" dirty="0">
                <a:latin typeface="Arial"/>
                <a:cs typeface="Arial"/>
              </a:rPr>
              <a:t>other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arise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during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96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available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</a:t>
            </a:r>
            <a:r>
              <a:rPr sz="1000" i="1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</a:t>
            </a:r>
            <a:r>
              <a:rPr sz="1000" spc="-10" dirty="0">
                <a:latin typeface="Tahoma"/>
                <a:cs typeface="Tahoma"/>
              </a:rPr>
              <a:t>(</a:t>
            </a:r>
            <a:r>
              <a:rPr sz="1000" i="1" spc="-10" dirty="0">
                <a:latin typeface="Arial"/>
                <a:cs typeface="Arial"/>
              </a:rPr>
              <a:t>Arad</a:t>
            </a:r>
            <a:r>
              <a:rPr sz="1000" i="1" spc="-1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, then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 applicable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 </a:t>
            </a:r>
            <a:r>
              <a:rPr sz="1000" spc="-25" dirty="0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description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applying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spc="-50" dirty="0">
                <a:latin typeface="Arial"/>
                <a:cs typeface="Arial"/>
              </a:rPr>
              <a:t>S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Ex: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is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given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Explicit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(e.g.: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006300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latin typeface="Arial"/>
                <a:cs typeface="Arial"/>
              </a:rPr>
              <a:t>) </a:t>
            </a:r>
            <a:r>
              <a:rPr sz="1000" dirty="0">
                <a:latin typeface="Arial"/>
                <a:cs typeface="Arial"/>
              </a:rPr>
              <a:t>Implicit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)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assigns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numeric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this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chapter: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sum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costs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actions along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85" dirty="0"/>
              <a:t> </a:t>
            </a:r>
            <a:r>
              <a:rPr dirty="0"/>
              <a:t>problems</a:t>
            </a:r>
            <a:r>
              <a:rPr spc="85" dirty="0"/>
              <a:t> </a:t>
            </a:r>
            <a:r>
              <a:rPr dirty="0"/>
              <a:t>and</a:t>
            </a:r>
            <a:r>
              <a:rPr spc="85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59650"/>
            <a:ext cx="4400550" cy="2574290"/>
            <a:chOff x="129196" y="559650"/>
            <a:chExt cx="4400550" cy="2574290"/>
          </a:xfrm>
        </p:grpSpPr>
        <p:sp>
          <p:nvSpPr>
            <p:cNvPr id="4" name="object 4"/>
            <p:cNvSpPr/>
            <p:nvPr/>
          </p:nvSpPr>
          <p:spPr>
            <a:xfrm>
              <a:off x="129196" y="559650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741464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03185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01915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603885"/>
              <a:ext cx="50800" cy="2427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785709"/>
              <a:ext cx="4349750" cy="2297430"/>
            </a:xfrm>
            <a:custGeom>
              <a:avLst/>
              <a:gdLst/>
              <a:ahLst/>
              <a:cxnLst/>
              <a:rect l="l" t="t" r="r" b="b"/>
              <a:pathLst>
                <a:path w="4349750" h="2297430">
                  <a:moveTo>
                    <a:pt x="4349657" y="0"/>
                  </a:moveTo>
                  <a:lnTo>
                    <a:pt x="0" y="0"/>
                  </a:lnTo>
                  <a:lnTo>
                    <a:pt x="0" y="2246148"/>
                  </a:lnTo>
                  <a:lnTo>
                    <a:pt x="4008" y="2265873"/>
                  </a:lnTo>
                  <a:lnTo>
                    <a:pt x="14922" y="2282026"/>
                  </a:lnTo>
                  <a:lnTo>
                    <a:pt x="31075" y="2292940"/>
                  </a:lnTo>
                  <a:lnTo>
                    <a:pt x="50800" y="2296948"/>
                  </a:lnTo>
                  <a:lnTo>
                    <a:pt x="4298856" y="2296948"/>
                  </a:lnTo>
                  <a:lnTo>
                    <a:pt x="4318581" y="2292940"/>
                  </a:lnTo>
                  <a:lnTo>
                    <a:pt x="4334734" y="2282026"/>
                  </a:lnTo>
                  <a:lnTo>
                    <a:pt x="4345648" y="2265873"/>
                  </a:lnTo>
                  <a:lnTo>
                    <a:pt x="4349657" y="224614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41945"/>
              <a:ext cx="0" cy="2409190"/>
            </a:xfrm>
            <a:custGeom>
              <a:avLst/>
              <a:gdLst/>
              <a:ahLst/>
              <a:cxnLst/>
              <a:rect l="l" t="t" r="r" b="b"/>
              <a:pathLst>
                <a:path h="2409190">
                  <a:moveTo>
                    <a:pt x="0" y="240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292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6165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6038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427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2489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9734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389418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1610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817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060003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234857"/>
              <a:ext cx="76809" cy="768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034" y="2426931"/>
              <a:ext cx="61874" cy="618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578760"/>
              <a:ext cx="61874" cy="618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010" y="2753614"/>
              <a:ext cx="76809" cy="768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34" y="2945676"/>
              <a:ext cx="61874" cy="618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681" y="504530"/>
            <a:ext cx="4206875" cy="2565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1878283" indent="-277488" algn="just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Formulation:</a:t>
            </a:r>
            <a:r>
              <a:rPr sz="1100" spc="-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Components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in</a:t>
            </a:r>
            <a:endParaRPr sz="1100">
              <a:latin typeface="Arial"/>
              <a:cs typeface="Arial"/>
            </a:endParaRPr>
          </a:p>
          <a:p>
            <a:pPr marL="566406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000" i="1" spc="-17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applicable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available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CTIONS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50" spc="-1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s</a:t>
            </a:r>
            <a:r>
              <a:rPr sz="1000" i="1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</a:t>
            </a:r>
            <a:r>
              <a:rPr sz="1000" spc="-10" dirty="0">
                <a:latin typeface="Tahoma"/>
                <a:cs typeface="Tahoma"/>
              </a:rPr>
              <a:t>(</a:t>
            </a:r>
            <a:r>
              <a:rPr sz="1000" i="1" spc="-10" dirty="0">
                <a:latin typeface="Arial"/>
                <a:cs typeface="Arial"/>
              </a:rPr>
              <a:t>Arad</a:t>
            </a:r>
            <a:r>
              <a:rPr sz="1000" i="1" spc="-1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dirty="0">
                <a:latin typeface="Arial"/>
                <a:cs typeface="Arial"/>
              </a:rPr>
              <a:t>, then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 applicable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 </a:t>
            </a:r>
            <a:r>
              <a:rPr sz="1000" spc="-25" dirty="0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566406" algn="just">
              <a:lnSpc>
                <a:spcPts val="1200"/>
              </a:lnSpc>
            </a:pPr>
            <a:r>
              <a:rPr sz="1000" i="1" spc="-2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000" spc="-2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40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1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000" spc="-10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1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000" i="1" spc="-13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Go</a:t>
            </a:r>
            <a:r>
              <a:rPr sz="1000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000" i="1" spc="-15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000">
              <a:latin typeface="Meiryo UI"/>
              <a:cs typeface="Meiryo UI"/>
            </a:endParaRPr>
          </a:p>
          <a:p>
            <a:pPr marL="566406" marR="181606" indent="-277488" algn="just">
              <a:lnSpc>
                <a:spcPct val="106400"/>
              </a:lnSpc>
              <a:spcBef>
                <a:spcPts val="11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description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ESULT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applying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800" spc="-50" dirty="0">
                <a:latin typeface="Arial"/>
                <a:cs typeface="Arial"/>
              </a:rPr>
              <a:t>S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Ex: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ESULT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(I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(A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RAD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),</a:t>
            </a:r>
            <a:r>
              <a:rPr sz="1000" spc="114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G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O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2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20" dirty="0">
                <a:solidFill>
                  <a:srgbClr val="006300"/>
                </a:solidFill>
                <a:latin typeface="Arial"/>
                <a:cs typeface="Arial"/>
              </a:rPr>
              <a:t>))</a:t>
            </a:r>
            <a:r>
              <a:rPr sz="1000" spc="8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is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I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(Z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ERIND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test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given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566406" marR="1729062" algn="just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Explicit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(e.g.: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000" i="1" spc="-25" dirty="0">
                <a:solidFill>
                  <a:srgbClr val="006300"/>
                </a:solidFill>
                <a:latin typeface="Arial"/>
                <a:cs typeface="Arial"/>
              </a:rPr>
              <a:t>In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(</a:t>
            </a:r>
            <a:r>
              <a:rPr sz="1000" i="1" spc="-25" dirty="0">
                <a:solidFill>
                  <a:srgbClr val="006300"/>
                </a:solidFill>
                <a:latin typeface="Arial"/>
                <a:cs typeface="Arial"/>
              </a:rPr>
              <a:t>Bucharest</a:t>
            </a:r>
            <a:r>
              <a:rPr sz="1000" i="1" spc="-4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Tahoma"/>
                <a:cs typeface="Tahoma"/>
              </a:rPr>
              <a:t>)</a:t>
            </a:r>
            <a:r>
              <a:rPr sz="1000" i="1" spc="-25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r>
              <a:rPr sz="1000" spc="-25" dirty="0">
                <a:latin typeface="Arial"/>
                <a:cs typeface="Arial"/>
              </a:rPr>
              <a:t>) </a:t>
            </a:r>
            <a:r>
              <a:rPr sz="1000" dirty="0">
                <a:latin typeface="Arial"/>
                <a:cs typeface="Arial"/>
              </a:rPr>
              <a:t>Implicit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(e.g.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(Ex: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C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HECKMATE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(</a:t>
            </a:r>
            <a:r>
              <a:rPr sz="800" spc="-10" dirty="0">
                <a:solidFill>
                  <a:srgbClr val="006300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)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 algn="just">
              <a:spcBef>
                <a:spcPts val="1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assigns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numeric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566406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chapter: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sum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actions along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50678"/>
              <a:ext cx="114301" cy="5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4330"/>
              <a:ext cx="50800" cy="3051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6156"/>
              <a:ext cx="4349750" cy="2870200"/>
            </a:xfrm>
            <a:custGeom>
              <a:avLst/>
              <a:gdLst/>
              <a:ahLst/>
              <a:cxnLst/>
              <a:rect l="l" t="t" r="r" b="b"/>
              <a:pathLst>
                <a:path w="4349750" h="2870200">
                  <a:moveTo>
                    <a:pt x="4349657" y="0"/>
                  </a:moveTo>
                  <a:lnTo>
                    <a:pt x="0" y="0"/>
                  </a:lnTo>
                  <a:lnTo>
                    <a:pt x="0" y="2869844"/>
                  </a:lnTo>
                  <a:lnTo>
                    <a:pt x="4349657" y="28698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2391"/>
              <a:ext cx="0" cy="3013710"/>
            </a:xfrm>
            <a:custGeom>
              <a:avLst/>
              <a:gdLst/>
              <a:ahLst/>
              <a:cxnLst/>
              <a:rect l="l" t="t" r="r" b="b"/>
              <a:pathLst>
                <a:path h="3013710">
                  <a:moveTo>
                    <a:pt x="0" y="30136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9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69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42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95921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18799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3982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3492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74495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54987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681" y="301790"/>
            <a:ext cx="4164329" cy="17667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Space,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Paths,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Optimal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12700" marR="94613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implicitly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forms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directed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(e.g.</a:t>
            </a:r>
            <a:r>
              <a:rPr sz="11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Romania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map)</a:t>
            </a:r>
            <a:endParaRPr sz="1100">
              <a:latin typeface="Arial"/>
              <a:cs typeface="Arial"/>
            </a:endParaRPr>
          </a:p>
          <a:p>
            <a:pPr marL="566406" marR="301618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typically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big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created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explicitly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stored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full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graph,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occurs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only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sequence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connected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289553" marR="396865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50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lowest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978" y="2121974"/>
            <a:ext cx="2006789" cy="116291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4633" y="3384560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50678"/>
              <a:ext cx="114301" cy="5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4330"/>
              <a:ext cx="50800" cy="3051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6156"/>
              <a:ext cx="4349750" cy="2870200"/>
            </a:xfrm>
            <a:custGeom>
              <a:avLst/>
              <a:gdLst/>
              <a:ahLst/>
              <a:cxnLst/>
              <a:rect l="l" t="t" r="r" b="b"/>
              <a:pathLst>
                <a:path w="4349750" h="2870200">
                  <a:moveTo>
                    <a:pt x="4349657" y="0"/>
                  </a:moveTo>
                  <a:lnTo>
                    <a:pt x="0" y="0"/>
                  </a:lnTo>
                  <a:lnTo>
                    <a:pt x="0" y="2869844"/>
                  </a:lnTo>
                  <a:lnTo>
                    <a:pt x="4349657" y="28698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2391"/>
              <a:ext cx="0" cy="3013710"/>
            </a:xfrm>
            <a:custGeom>
              <a:avLst/>
              <a:gdLst/>
              <a:ahLst/>
              <a:cxnLst/>
              <a:rect l="l" t="t" r="r" b="b"/>
              <a:pathLst>
                <a:path h="3013710">
                  <a:moveTo>
                    <a:pt x="0" y="30136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9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69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42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95921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18799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3982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3492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74495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54987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681" y="301790"/>
            <a:ext cx="4164329" cy="17667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Space,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Paths,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Optimal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12700" marR="94613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implicitly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Romania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map)</a:t>
            </a:r>
            <a:endParaRPr sz="1100">
              <a:latin typeface="Arial"/>
              <a:cs typeface="Arial"/>
            </a:endParaRPr>
          </a:p>
          <a:p>
            <a:pPr marL="566406" marR="301618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typically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big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created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explicitly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stored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full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graph,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occurs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sequence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connected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289553" marR="396865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50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lowest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978" y="2121974"/>
            <a:ext cx="2006789" cy="116291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4633" y="3384560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50678"/>
              <a:ext cx="114301" cy="5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4330"/>
              <a:ext cx="50800" cy="3051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6156"/>
              <a:ext cx="4349750" cy="2870200"/>
            </a:xfrm>
            <a:custGeom>
              <a:avLst/>
              <a:gdLst/>
              <a:ahLst/>
              <a:cxnLst/>
              <a:rect l="l" t="t" r="r" b="b"/>
              <a:pathLst>
                <a:path w="4349750" h="2870200">
                  <a:moveTo>
                    <a:pt x="4349657" y="0"/>
                  </a:moveTo>
                  <a:lnTo>
                    <a:pt x="0" y="0"/>
                  </a:lnTo>
                  <a:lnTo>
                    <a:pt x="0" y="2869844"/>
                  </a:lnTo>
                  <a:lnTo>
                    <a:pt x="4349657" y="28698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2391"/>
              <a:ext cx="0" cy="3013710"/>
            </a:xfrm>
            <a:custGeom>
              <a:avLst/>
              <a:gdLst/>
              <a:ahLst/>
              <a:cxnLst/>
              <a:rect l="l" t="t" r="r" b="b"/>
              <a:pathLst>
                <a:path h="3013710">
                  <a:moveTo>
                    <a:pt x="0" y="30136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9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69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42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95921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18799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3982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3492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74495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54987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681" y="301790"/>
            <a:ext cx="4164329" cy="17667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Space,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Paths,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Optimal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12700" marR="94613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implicitly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Romania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map)</a:t>
            </a:r>
            <a:endParaRPr sz="1100">
              <a:latin typeface="Arial"/>
              <a:cs typeface="Arial"/>
            </a:endParaRPr>
          </a:p>
          <a:p>
            <a:pPr marL="566406" marR="301618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typically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big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created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explicitly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stored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full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graph,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occurs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connected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289553" marR="396865">
              <a:lnSpc>
                <a:spcPct val="125299"/>
              </a:lnSpc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goal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50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lowest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978" y="2121974"/>
            <a:ext cx="2006789" cy="116291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4633" y="3384560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50678"/>
              <a:ext cx="114301" cy="5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4330"/>
              <a:ext cx="50800" cy="3051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6156"/>
              <a:ext cx="4349750" cy="2870200"/>
            </a:xfrm>
            <a:custGeom>
              <a:avLst/>
              <a:gdLst/>
              <a:ahLst/>
              <a:cxnLst/>
              <a:rect l="l" t="t" r="r" b="b"/>
              <a:pathLst>
                <a:path w="4349750" h="2870200">
                  <a:moveTo>
                    <a:pt x="4349657" y="0"/>
                  </a:moveTo>
                  <a:lnTo>
                    <a:pt x="0" y="0"/>
                  </a:lnTo>
                  <a:lnTo>
                    <a:pt x="0" y="2869844"/>
                  </a:lnTo>
                  <a:lnTo>
                    <a:pt x="4349657" y="28698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2391"/>
              <a:ext cx="0" cy="3013710"/>
            </a:xfrm>
            <a:custGeom>
              <a:avLst/>
              <a:gdLst/>
              <a:ahLst/>
              <a:cxnLst/>
              <a:rect l="l" t="t" r="r" b="b"/>
              <a:pathLst>
                <a:path h="3013710">
                  <a:moveTo>
                    <a:pt x="0" y="30136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9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69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42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95921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18799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3982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3492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74495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54987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681" y="301790"/>
            <a:ext cx="4164329" cy="17667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Space,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Paths,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Optimal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12700" marR="94613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implicitly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Romania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map)</a:t>
            </a:r>
            <a:endParaRPr sz="1100">
              <a:latin typeface="Arial"/>
              <a:cs typeface="Arial"/>
            </a:endParaRPr>
          </a:p>
          <a:p>
            <a:pPr marL="566406" marR="301618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typically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big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created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explicitly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stored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full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graph,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occurs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connected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289553" marR="39686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with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lowest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path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978" y="2121974"/>
            <a:ext cx="2006789" cy="116291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4633" y="3384560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41909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50678"/>
              <a:ext cx="114301" cy="5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4330"/>
              <a:ext cx="50800" cy="3051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6156"/>
              <a:ext cx="4349750" cy="2870200"/>
            </a:xfrm>
            <a:custGeom>
              <a:avLst/>
              <a:gdLst/>
              <a:ahLst/>
              <a:cxnLst/>
              <a:rect l="l" t="t" r="r" b="b"/>
              <a:pathLst>
                <a:path w="4349750" h="2870200">
                  <a:moveTo>
                    <a:pt x="4349657" y="0"/>
                  </a:moveTo>
                  <a:lnTo>
                    <a:pt x="0" y="0"/>
                  </a:lnTo>
                  <a:lnTo>
                    <a:pt x="0" y="2869844"/>
                  </a:lnTo>
                  <a:lnTo>
                    <a:pt x="4349657" y="286984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2391"/>
              <a:ext cx="0" cy="3013710"/>
            </a:xfrm>
            <a:custGeom>
              <a:avLst/>
              <a:gdLst/>
              <a:ahLst/>
              <a:cxnLst/>
              <a:rect l="l" t="t" r="r" b="b"/>
              <a:pathLst>
                <a:path h="3013710">
                  <a:moveTo>
                    <a:pt x="0" y="30136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9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69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42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995921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118799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33982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534922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74495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954987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9681" y="301790"/>
            <a:ext cx="4164329" cy="17667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Space,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Paths,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Optimal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12700" marR="94613">
              <a:lnSpc>
                <a:spcPct val="102600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implicitly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directed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(e.g.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Romania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map)</a:t>
            </a:r>
            <a:endParaRPr sz="1100">
              <a:latin typeface="Arial"/>
              <a:cs typeface="Arial"/>
            </a:endParaRPr>
          </a:p>
          <a:p>
            <a:pPr marL="566406" marR="301618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typically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big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created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explicitly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stored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full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graph,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each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occurs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connected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289553" marR="39686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optimal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solution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lowest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2978" y="2121974"/>
            <a:ext cx="2006789" cy="116291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11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4633" y="3384560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160" dirty="0"/>
              <a:t> </a:t>
            </a:r>
            <a:r>
              <a:rPr dirty="0"/>
              <a:t>Path</a:t>
            </a:r>
            <a:r>
              <a:rPr spc="60" dirty="0"/>
              <a:t> </a:t>
            </a:r>
            <a:r>
              <a:rPr dirty="0"/>
              <a:t>finding</a:t>
            </a:r>
            <a:r>
              <a:rPr spc="55" dirty="0"/>
              <a:t> </a:t>
            </a:r>
            <a:r>
              <a:rPr dirty="0"/>
              <a:t>for</a:t>
            </a:r>
            <a:r>
              <a:rPr spc="6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Delivery</a:t>
            </a:r>
            <a:r>
              <a:rPr spc="60" dirty="0"/>
              <a:t> </a:t>
            </a:r>
            <a:r>
              <a:rPr spc="-20" dirty="0"/>
              <a:t>Robot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55752"/>
            <a:ext cx="4400550" cy="2849880"/>
            <a:chOff x="129196" y="355752"/>
            <a:chExt cx="4400550" cy="2849880"/>
          </a:xfrm>
        </p:grpSpPr>
        <p:sp>
          <p:nvSpPr>
            <p:cNvPr id="4" name="object 4"/>
            <p:cNvSpPr/>
            <p:nvPr/>
          </p:nvSpPr>
          <p:spPr>
            <a:xfrm>
              <a:off x="129196" y="35575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0371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9101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6311"/>
              <a:ext cx="50800" cy="2697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0145"/>
              <a:ext cx="4349750" cy="2754630"/>
            </a:xfrm>
            <a:custGeom>
              <a:avLst/>
              <a:gdLst/>
              <a:ahLst/>
              <a:cxnLst/>
              <a:rect l="l" t="t" r="r" b="b"/>
              <a:pathLst>
                <a:path w="4349750" h="2754630">
                  <a:moveTo>
                    <a:pt x="4349657" y="0"/>
                  </a:moveTo>
                  <a:lnTo>
                    <a:pt x="0" y="0"/>
                  </a:lnTo>
                  <a:lnTo>
                    <a:pt x="0" y="2703569"/>
                  </a:lnTo>
                  <a:lnTo>
                    <a:pt x="4008" y="2723294"/>
                  </a:lnTo>
                  <a:lnTo>
                    <a:pt x="14922" y="2739447"/>
                  </a:lnTo>
                  <a:lnTo>
                    <a:pt x="31075" y="2750361"/>
                  </a:lnTo>
                  <a:lnTo>
                    <a:pt x="50800" y="2754369"/>
                  </a:lnTo>
                  <a:lnTo>
                    <a:pt x="4298856" y="2754369"/>
                  </a:lnTo>
                  <a:lnTo>
                    <a:pt x="4318581" y="2750361"/>
                  </a:lnTo>
                  <a:lnTo>
                    <a:pt x="4334734" y="2739447"/>
                  </a:lnTo>
                  <a:lnTo>
                    <a:pt x="4345648" y="2723294"/>
                  </a:lnTo>
                  <a:lnTo>
                    <a:pt x="4349657" y="270356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4382"/>
              <a:ext cx="0" cy="2678430"/>
            </a:xfrm>
            <a:custGeom>
              <a:avLst/>
              <a:gdLst/>
              <a:ahLst/>
              <a:cxnLst/>
              <a:rect l="l" t="t" r="r" b="b"/>
              <a:pathLst>
                <a:path h="2678430">
                  <a:moveTo>
                    <a:pt x="0" y="26783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16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89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62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678" y="376136"/>
            <a:ext cx="18605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Task: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o103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r123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312" y="712087"/>
            <a:ext cx="4014470" cy="2213610"/>
            <a:chOff x="386930" y="712087"/>
            <a:chExt cx="4014470" cy="22136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1448054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65808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86811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30" y="2078151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8818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153" y="712087"/>
              <a:ext cx="2718742" cy="221314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2690" y="1332381"/>
            <a:ext cx="101917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4473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States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Initial</a:t>
            </a:r>
            <a:r>
              <a:rPr sz="1100" spc="-6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3CDC3"/>
                </a:solidFill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Optimal</a:t>
            </a:r>
            <a:r>
              <a:rPr sz="1100" spc="-4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0032" y="3034332"/>
            <a:ext cx="866140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160" dirty="0"/>
              <a:t> </a:t>
            </a:r>
            <a:r>
              <a:rPr dirty="0"/>
              <a:t>Path</a:t>
            </a:r>
            <a:r>
              <a:rPr spc="60" dirty="0"/>
              <a:t> </a:t>
            </a:r>
            <a:r>
              <a:rPr dirty="0"/>
              <a:t>finding</a:t>
            </a:r>
            <a:r>
              <a:rPr spc="55" dirty="0"/>
              <a:t> </a:t>
            </a:r>
            <a:r>
              <a:rPr dirty="0"/>
              <a:t>for</a:t>
            </a:r>
            <a:r>
              <a:rPr spc="6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Delivery</a:t>
            </a:r>
            <a:r>
              <a:rPr spc="60" dirty="0"/>
              <a:t> </a:t>
            </a:r>
            <a:r>
              <a:rPr spc="-20" dirty="0"/>
              <a:t>Robot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55752"/>
            <a:ext cx="4400550" cy="2849880"/>
            <a:chOff x="129196" y="355752"/>
            <a:chExt cx="4400550" cy="2849880"/>
          </a:xfrm>
        </p:grpSpPr>
        <p:sp>
          <p:nvSpPr>
            <p:cNvPr id="4" name="object 4"/>
            <p:cNvSpPr/>
            <p:nvPr/>
          </p:nvSpPr>
          <p:spPr>
            <a:xfrm>
              <a:off x="129196" y="35575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0371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9101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6311"/>
              <a:ext cx="50800" cy="2697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0145"/>
              <a:ext cx="4349750" cy="2754630"/>
            </a:xfrm>
            <a:custGeom>
              <a:avLst/>
              <a:gdLst/>
              <a:ahLst/>
              <a:cxnLst/>
              <a:rect l="l" t="t" r="r" b="b"/>
              <a:pathLst>
                <a:path w="4349750" h="2754630">
                  <a:moveTo>
                    <a:pt x="4349657" y="0"/>
                  </a:moveTo>
                  <a:lnTo>
                    <a:pt x="0" y="0"/>
                  </a:lnTo>
                  <a:lnTo>
                    <a:pt x="0" y="2703569"/>
                  </a:lnTo>
                  <a:lnTo>
                    <a:pt x="4008" y="2723294"/>
                  </a:lnTo>
                  <a:lnTo>
                    <a:pt x="14922" y="2739447"/>
                  </a:lnTo>
                  <a:lnTo>
                    <a:pt x="31075" y="2750361"/>
                  </a:lnTo>
                  <a:lnTo>
                    <a:pt x="50800" y="2754369"/>
                  </a:lnTo>
                  <a:lnTo>
                    <a:pt x="4298856" y="2754369"/>
                  </a:lnTo>
                  <a:lnTo>
                    <a:pt x="4318581" y="2750361"/>
                  </a:lnTo>
                  <a:lnTo>
                    <a:pt x="4334734" y="2739447"/>
                  </a:lnTo>
                  <a:lnTo>
                    <a:pt x="4345648" y="2723294"/>
                  </a:lnTo>
                  <a:lnTo>
                    <a:pt x="4349657" y="270356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4382"/>
              <a:ext cx="0" cy="2678430"/>
            </a:xfrm>
            <a:custGeom>
              <a:avLst/>
              <a:gdLst/>
              <a:ahLst/>
              <a:cxnLst/>
              <a:rect l="l" t="t" r="r" b="b"/>
              <a:pathLst>
                <a:path h="2678430">
                  <a:moveTo>
                    <a:pt x="0" y="26783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16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89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628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678" y="376136"/>
            <a:ext cx="18605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Task: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o103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r123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312" y="712087"/>
            <a:ext cx="4014470" cy="2213610"/>
            <a:chOff x="386930" y="712087"/>
            <a:chExt cx="4014470" cy="22136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1448054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65808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86811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30" y="2078151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8818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153" y="712087"/>
              <a:ext cx="2718742" cy="221314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2690" y="1332381"/>
            <a:ext cx="101917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4473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States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Goal</a:t>
            </a:r>
            <a:r>
              <a:rPr sz="1100" spc="-3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3CDC3"/>
                </a:solidFill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Optimal</a:t>
            </a:r>
            <a:r>
              <a:rPr sz="1100" spc="-4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0032" y="3034332"/>
            <a:ext cx="866140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F8F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E0E0F3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E0E0F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CFCFE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CFCFE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CFCFE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CFCFE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formulation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100" spc="1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define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successful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world</a:t>
            </a:r>
            <a:r>
              <a:rPr sz="1100" spc="-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Ex:</a:t>
            </a:r>
            <a:r>
              <a:rPr sz="1000" spc="5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8F8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F6F8F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6F8F8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BF7F9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define</a:t>
            </a:r>
            <a:r>
              <a:rPr sz="10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6F6FE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define</a:t>
            </a:r>
            <a:r>
              <a:rPr sz="1000" spc="-1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F6F6FE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100" spc="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find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means</a:t>
            </a:r>
            <a:r>
              <a:rPr sz="1100" spc="-2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E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E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solutions</a:t>
            </a:r>
            <a:r>
              <a:rPr sz="1000" spc="-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F6F6FE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6F6FE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Execution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100" spc="1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given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solution,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perform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599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0008">
              <a:spcBef>
                <a:spcPts val="70"/>
              </a:spcBef>
            </a:pPr>
            <a:fld id="{81D60167-4931-47E6-BA6A-407CBD079E47}" type="slidenum">
              <a:rPr spc="-10" dirty="0"/>
              <a:pPr marL="80008">
                <a:spcBef>
                  <a:spcPts val="70"/>
                </a:spcBef>
              </a:pPr>
              <a:t>4</a:t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160" dirty="0"/>
              <a:t> </a:t>
            </a:r>
            <a:r>
              <a:rPr dirty="0"/>
              <a:t>Path</a:t>
            </a:r>
            <a:r>
              <a:rPr spc="60" dirty="0"/>
              <a:t> </a:t>
            </a:r>
            <a:r>
              <a:rPr dirty="0"/>
              <a:t>finding</a:t>
            </a:r>
            <a:r>
              <a:rPr spc="55" dirty="0"/>
              <a:t> </a:t>
            </a:r>
            <a:r>
              <a:rPr dirty="0"/>
              <a:t>for</a:t>
            </a:r>
            <a:r>
              <a:rPr spc="6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Delivery</a:t>
            </a:r>
            <a:r>
              <a:rPr spc="60" dirty="0"/>
              <a:t> </a:t>
            </a:r>
            <a:r>
              <a:rPr spc="-20" dirty="0"/>
              <a:t>Robot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57976"/>
            <a:ext cx="4400550" cy="2844165"/>
            <a:chOff x="129196" y="357974"/>
            <a:chExt cx="4400550" cy="2844165"/>
          </a:xfrm>
        </p:grpSpPr>
        <p:sp>
          <p:nvSpPr>
            <p:cNvPr id="4" name="object 4"/>
            <p:cNvSpPr/>
            <p:nvPr/>
          </p:nvSpPr>
          <p:spPr>
            <a:xfrm>
              <a:off x="129196" y="35797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00362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87662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8546"/>
              <a:ext cx="50800" cy="2691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2366"/>
              <a:ext cx="4349750" cy="2748915"/>
            </a:xfrm>
            <a:custGeom>
              <a:avLst/>
              <a:gdLst/>
              <a:ahLst/>
              <a:cxnLst/>
              <a:rect l="l" t="t" r="r" b="b"/>
              <a:pathLst>
                <a:path w="4349750" h="2748915">
                  <a:moveTo>
                    <a:pt x="4349657" y="0"/>
                  </a:moveTo>
                  <a:lnTo>
                    <a:pt x="0" y="0"/>
                  </a:lnTo>
                  <a:lnTo>
                    <a:pt x="0" y="2697995"/>
                  </a:lnTo>
                  <a:lnTo>
                    <a:pt x="4008" y="2717720"/>
                  </a:lnTo>
                  <a:lnTo>
                    <a:pt x="14922" y="2733873"/>
                  </a:lnTo>
                  <a:lnTo>
                    <a:pt x="31075" y="2744787"/>
                  </a:lnTo>
                  <a:lnTo>
                    <a:pt x="50800" y="2748795"/>
                  </a:lnTo>
                  <a:lnTo>
                    <a:pt x="4298856" y="2748795"/>
                  </a:lnTo>
                  <a:lnTo>
                    <a:pt x="4318581" y="2744787"/>
                  </a:lnTo>
                  <a:lnTo>
                    <a:pt x="4334734" y="2733873"/>
                  </a:lnTo>
                  <a:lnTo>
                    <a:pt x="4345648" y="2717720"/>
                  </a:lnTo>
                  <a:lnTo>
                    <a:pt x="4349657" y="2697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6603"/>
              <a:ext cx="0" cy="2673350"/>
            </a:xfrm>
            <a:custGeom>
              <a:avLst/>
              <a:gdLst/>
              <a:ahLst/>
              <a:cxnLst/>
              <a:rect l="l" t="t" r="r" b="b"/>
              <a:pathLst>
                <a:path h="2673350">
                  <a:moveTo>
                    <a:pt x="0" y="26728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39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12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85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678" y="378359"/>
            <a:ext cx="18605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Task: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o103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r123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314" y="714361"/>
            <a:ext cx="4013835" cy="2207895"/>
            <a:chOff x="386930" y="714358"/>
            <a:chExt cx="4013835" cy="22078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1447495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65752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867560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30" y="2077593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87625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153" y="714358"/>
              <a:ext cx="2718573" cy="22075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2690" y="1331822"/>
            <a:ext cx="101917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4473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States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State</a:t>
            </a:r>
            <a:r>
              <a:rPr sz="1100" spc="-3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3CDC3"/>
                </a:solidFill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Optimal</a:t>
            </a:r>
            <a:r>
              <a:rPr sz="1100" spc="-4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0032" y="3034332"/>
            <a:ext cx="866140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160" dirty="0"/>
              <a:t> </a:t>
            </a:r>
            <a:r>
              <a:rPr dirty="0"/>
              <a:t>Path</a:t>
            </a:r>
            <a:r>
              <a:rPr spc="60" dirty="0"/>
              <a:t> </a:t>
            </a:r>
            <a:r>
              <a:rPr dirty="0"/>
              <a:t>finding</a:t>
            </a:r>
            <a:r>
              <a:rPr spc="55" dirty="0"/>
              <a:t> </a:t>
            </a:r>
            <a:r>
              <a:rPr dirty="0"/>
              <a:t>for</a:t>
            </a:r>
            <a:r>
              <a:rPr spc="6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Delivery</a:t>
            </a:r>
            <a:r>
              <a:rPr spc="60" dirty="0"/>
              <a:t> </a:t>
            </a:r>
            <a:r>
              <a:rPr spc="-20" dirty="0"/>
              <a:t>Robot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50672"/>
            <a:ext cx="4400550" cy="2862580"/>
            <a:chOff x="129196" y="350672"/>
            <a:chExt cx="4400550" cy="2862580"/>
          </a:xfrm>
        </p:grpSpPr>
        <p:sp>
          <p:nvSpPr>
            <p:cNvPr id="4" name="object 4"/>
            <p:cNvSpPr/>
            <p:nvPr/>
          </p:nvSpPr>
          <p:spPr>
            <a:xfrm>
              <a:off x="129196" y="35067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111322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98622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1243"/>
              <a:ext cx="50800" cy="27100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395067"/>
              <a:ext cx="4349750" cy="2767330"/>
            </a:xfrm>
            <a:custGeom>
              <a:avLst/>
              <a:gdLst/>
              <a:ahLst/>
              <a:cxnLst/>
              <a:rect l="l" t="t" r="r" b="b"/>
              <a:pathLst>
                <a:path w="4349750" h="2767330">
                  <a:moveTo>
                    <a:pt x="4349657" y="0"/>
                  </a:moveTo>
                  <a:lnTo>
                    <a:pt x="0" y="0"/>
                  </a:lnTo>
                  <a:lnTo>
                    <a:pt x="0" y="2716254"/>
                  </a:lnTo>
                  <a:lnTo>
                    <a:pt x="4008" y="2735979"/>
                  </a:lnTo>
                  <a:lnTo>
                    <a:pt x="14922" y="2752132"/>
                  </a:lnTo>
                  <a:lnTo>
                    <a:pt x="31075" y="2763046"/>
                  </a:lnTo>
                  <a:lnTo>
                    <a:pt x="50800" y="2767055"/>
                  </a:lnTo>
                  <a:lnTo>
                    <a:pt x="4298856" y="2767055"/>
                  </a:lnTo>
                  <a:lnTo>
                    <a:pt x="4318581" y="2763046"/>
                  </a:lnTo>
                  <a:lnTo>
                    <a:pt x="4334734" y="2752132"/>
                  </a:lnTo>
                  <a:lnTo>
                    <a:pt x="4345648" y="2735979"/>
                  </a:lnTo>
                  <a:lnTo>
                    <a:pt x="4349657" y="271625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39304"/>
              <a:ext cx="0" cy="2691130"/>
            </a:xfrm>
            <a:custGeom>
              <a:avLst/>
              <a:gdLst/>
              <a:ahLst/>
              <a:cxnLst/>
              <a:rect l="l" t="t" r="r" b="b"/>
              <a:pathLst>
                <a:path h="2691130">
                  <a:moveTo>
                    <a:pt x="0" y="26910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266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139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12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678" y="371069"/>
            <a:ext cx="18605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Task: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o103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r123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312" y="707062"/>
            <a:ext cx="4014470" cy="2226310"/>
            <a:chOff x="386930" y="707061"/>
            <a:chExt cx="4014470" cy="22263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1449323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659356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86938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30" y="2079421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89454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153" y="707061"/>
              <a:ext cx="2718691" cy="22257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2690" y="1333651"/>
            <a:ext cx="101917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4473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States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Optimal</a:t>
            </a:r>
            <a:r>
              <a:rPr sz="1100" spc="-4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0032" y="3034332"/>
            <a:ext cx="866140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Example:</a:t>
            </a:r>
            <a:r>
              <a:rPr spc="160" dirty="0"/>
              <a:t> </a:t>
            </a:r>
            <a:r>
              <a:rPr dirty="0"/>
              <a:t>Path</a:t>
            </a:r>
            <a:r>
              <a:rPr spc="60" dirty="0"/>
              <a:t> </a:t>
            </a:r>
            <a:r>
              <a:rPr dirty="0"/>
              <a:t>finding</a:t>
            </a:r>
            <a:r>
              <a:rPr spc="55" dirty="0"/>
              <a:t> </a:t>
            </a:r>
            <a:r>
              <a:rPr dirty="0"/>
              <a:t>for</a:t>
            </a:r>
            <a:r>
              <a:rPr spc="6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Delivery</a:t>
            </a:r>
            <a:r>
              <a:rPr spc="60" dirty="0"/>
              <a:t> </a:t>
            </a:r>
            <a:r>
              <a:rPr spc="-20" dirty="0"/>
              <a:t>Robot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58876"/>
            <a:ext cx="4400550" cy="2842260"/>
            <a:chOff x="129196" y="358876"/>
            <a:chExt cx="4400550" cy="2842260"/>
          </a:xfrm>
        </p:grpSpPr>
        <p:sp>
          <p:nvSpPr>
            <p:cNvPr id="4" name="object 4"/>
            <p:cNvSpPr/>
            <p:nvPr/>
          </p:nvSpPr>
          <p:spPr>
            <a:xfrm>
              <a:off x="129196" y="358876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0990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8631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09435"/>
              <a:ext cx="50800" cy="2689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03268"/>
              <a:ext cx="4349750" cy="2747010"/>
            </a:xfrm>
            <a:custGeom>
              <a:avLst/>
              <a:gdLst/>
              <a:ahLst/>
              <a:cxnLst/>
              <a:rect l="l" t="t" r="r" b="b"/>
              <a:pathLst>
                <a:path w="4349750" h="2747010">
                  <a:moveTo>
                    <a:pt x="4349657" y="0"/>
                  </a:moveTo>
                  <a:lnTo>
                    <a:pt x="0" y="0"/>
                  </a:lnTo>
                  <a:lnTo>
                    <a:pt x="0" y="2695747"/>
                  </a:lnTo>
                  <a:lnTo>
                    <a:pt x="4008" y="2715472"/>
                  </a:lnTo>
                  <a:lnTo>
                    <a:pt x="14922" y="2731625"/>
                  </a:lnTo>
                  <a:lnTo>
                    <a:pt x="31075" y="2742539"/>
                  </a:lnTo>
                  <a:lnTo>
                    <a:pt x="50800" y="2746548"/>
                  </a:lnTo>
                  <a:lnTo>
                    <a:pt x="4298856" y="2746548"/>
                  </a:lnTo>
                  <a:lnTo>
                    <a:pt x="4318581" y="2742539"/>
                  </a:lnTo>
                  <a:lnTo>
                    <a:pt x="4334734" y="2731625"/>
                  </a:lnTo>
                  <a:lnTo>
                    <a:pt x="4345648" y="2715472"/>
                  </a:lnTo>
                  <a:lnTo>
                    <a:pt x="4349657" y="26957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447505"/>
              <a:ext cx="0" cy="2670810"/>
            </a:xfrm>
            <a:custGeom>
              <a:avLst/>
              <a:gdLst/>
              <a:ahLst/>
              <a:cxnLst/>
              <a:rect l="l" t="t" r="r" b="b"/>
              <a:pathLst>
                <a:path h="2670810">
                  <a:moveTo>
                    <a:pt x="0" y="26705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348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21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094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9678" y="379260"/>
            <a:ext cx="18605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Task: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o103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r123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9312" y="715245"/>
            <a:ext cx="4014470" cy="2205355"/>
            <a:chOff x="386930" y="715242"/>
            <a:chExt cx="4014470" cy="220535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930" y="1447279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930" y="1657311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930" y="1867344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30" y="2077377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930" y="2287409"/>
              <a:ext cx="76809" cy="768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153" y="715242"/>
              <a:ext cx="2718639" cy="220528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2690" y="1331593"/>
            <a:ext cx="101917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4473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States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Optimal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0032" y="3034332"/>
            <a:ext cx="866140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6527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12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absurdly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solidFill>
                  <a:srgbClr val="C7C7D2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C7C7D2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C7C7D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7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must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lots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details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removed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because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irrelevant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position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degree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”,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process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removing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detail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complex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combination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detailed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carrying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out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easier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original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lots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details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removed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because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irrelevant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position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degree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”,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process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removing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detail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complex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combination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detailed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carrying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out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easier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original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lots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because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irrelevant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position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degree</a:t>
            </a:r>
            <a:r>
              <a:rPr sz="1000" dirty="0">
                <a:latin typeface="Arial"/>
                <a:cs typeface="Arial"/>
              </a:rPr>
              <a:t>”,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process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removing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detail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represents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complex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combination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real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detailed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carrying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out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easier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original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lots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because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irrelevant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position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degree</a:t>
            </a:r>
            <a:r>
              <a:rPr sz="1000" dirty="0">
                <a:latin typeface="Arial"/>
                <a:cs typeface="Arial"/>
              </a:rPr>
              <a:t>”,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0" dirty="0">
                <a:latin typeface="Arial"/>
                <a:cs typeface="Arial"/>
              </a:rPr>
              <a:t> complex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combination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expand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any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a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 detailed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carrying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out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easier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original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lots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because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irrelevant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position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degree</a:t>
            </a:r>
            <a:r>
              <a:rPr sz="1000" dirty="0">
                <a:latin typeface="Arial"/>
                <a:cs typeface="Arial"/>
              </a:rPr>
              <a:t>”,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0" dirty="0">
                <a:latin typeface="Arial"/>
                <a:cs typeface="Arial"/>
              </a:rPr>
              <a:t> complex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combination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a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detailed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abstraction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carrying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out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each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easier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original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lots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because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irrelevant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position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degree</a:t>
            </a:r>
            <a:r>
              <a:rPr sz="1000" dirty="0">
                <a:latin typeface="Arial"/>
                <a:cs typeface="Arial"/>
              </a:rPr>
              <a:t>”,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0" dirty="0">
                <a:latin typeface="Arial"/>
                <a:cs typeface="Arial"/>
              </a:rPr>
              <a:t> complex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combination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a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detailed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carrying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easier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original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,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while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and</a:t>
            </a:r>
            <a:r>
              <a:rPr sz="1100" spc="-3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F6DEDE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13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Well-defined</a:t>
            </a:r>
            <a:r>
              <a:rPr spc="90" dirty="0"/>
              <a:t> </a:t>
            </a:r>
            <a:r>
              <a:rPr dirty="0"/>
              <a:t>problems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solutions</a:t>
            </a:r>
            <a:r>
              <a:rPr spc="95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360096"/>
            <a:ext cx="4400550" cy="3096260"/>
            <a:chOff x="129196" y="360095"/>
            <a:chExt cx="4400550" cy="3096260"/>
          </a:xfrm>
        </p:grpSpPr>
        <p:sp>
          <p:nvSpPr>
            <p:cNvPr id="4" name="object 4"/>
            <p:cNvSpPr/>
            <p:nvPr/>
          </p:nvSpPr>
          <p:spPr>
            <a:xfrm>
              <a:off x="129196" y="360095"/>
              <a:ext cx="4349750" cy="181610"/>
            </a:xfrm>
            <a:custGeom>
              <a:avLst/>
              <a:gdLst/>
              <a:ahLst/>
              <a:cxnLst/>
              <a:rect l="l" t="t" r="r" b="b"/>
              <a:pathLst>
                <a:path w="4349750" h="18160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1098"/>
                  </a:lnTo>
                  <a:lnTo>
                    <a:pt x="4349657" y="181098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528536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75648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743784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04330"/>
              <a:ext cx="50800" cy="23521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572798"/>
              <a:ext cx="4349750" cy="2234565"/>
            </a:xfrm>
            <a:custGeom>
              <a:avLst/>
              <a:gdLst/>
              <a:ahLst/>
              <a:cxnLst/>
              <a:rect l="l" t="t" r="r" b="b"/>
              <a:pathLst>
                <a:path w="4349750" h="2234565">
                  <a:moveTo>
                    <a:pt x="4349657" y="0"/>
                  </a:moveTo>
                  <a:lnTo>
                    <a:pt x="0" y="0"/>
                  </a:lnTo>
                  <a:lnTo>
                    <a:pt x="0" y="2183685"/>
                  </a:lnTo>
                  <a:lnTo>
                    <a:pt x="4008" y="2203410"/>
                  </a:lnTo>
                  <a:lnTo>
                    <a:pt x="14922" y="2219563"/>
                  </a:lnTo>
                  <a:lnTo>
                    <a:pt x="31075" y="2230477"/>
                  </a:lnTo>
                  <a:lnTo>
                    <a:pt x="50800" y="2234486"/>
                  </a:lnTo>
                  <a:lnTo>
                    <a:pt x="4298856" y="2234486"/>
                  </a:lnTo>
                  <a:lnTo>
                    <a:pt x="4318581" y="2230477"/>
                  </a:lnTo>
                  <a:lnTo>
                    <a:pt x="4334734" y="2219563"/>
                  </a:lnTo>
                  <a:lnTo>
                    <a:pt x="4345648" y="2203410"/>
                  </a:lnTo>
                  <a:lnTo>
                    <a:pt x="4349657" y="218368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42405"/>
              <a:ext cx="0" cy="2333625"/>
            </a:xfrm>
            <a:custGeom>
              <a:avLst/>
              <a:gdLst/>
              <a:ahLst/>
              <a:cxnLst/>
              <a:rect l="l" t="t" r="r" b="b"/>
              <a:pathLst>
                <a:path h="2333625">
                  <a:moveTo>
                    <a:pt x="0" y="23331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297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170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0430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8307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9258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465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59509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751584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903412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10" y="2098509"/>
              <a:ext cx="76809" cy="768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010" y="2480614"/>
              <a:ext cx="76809" cy="768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96" y="284924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387813"/>
              <a:ext cx="101600" cy="68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375113"/>
              <a:ext cx="4298856" cy="808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899816"/>
              <a:ext cx="50800" cy="4879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196" y="2893664"/>
              <a:ext cx="4349750" cy="545465"/>
            </a:xfrm>
            <a:custGeom>
              <a:avLst/>
              <a:gdLst/>
              <a:ahLst/>
              <a:cxnLst/>
              <a:rect l="l" t="t" r="r" b="b"/>
              <a:pathLst>
                <a:path w="4349750" h="545464">
                  <a:moveTo>
                    <a:pt x="4349657" y="0"/>
                  </a:moveTo>
                  <a:lnTo>
                    <a:pt x="0" y="0"/>
                  </a:lnTo>
                  <a:lnTo>
                    <a:pt x="0" y="494149"/>
                  </a:lnTo>
                  <a:lnTo>
                    <a:pt x="4008" y="513874"/>
                  </a:lnTo>
                  <a:lnTo>
                    <a:pt x="14922" y="530027"/>
                  </a:lnTo>
                  <a:lnTo>
                    <a:pt x="31075" y="540941"/>
                  </a:lnTo>
                  <a:lnTo>
                    <a:pt x="50800" y="544950"/>
                  </a:lnTo>
                  <a:lnTo>
                    <a:pt x="4298856" y="544950"/>
                  </a:lnTo>
                  <a:lnTo>
                    <a:pt x="4318581" y="540941"/>
                  </a:lnTo>
                  <a:lnTo>
                    <a:pt x="4334734" y="530027"/>
                  </a:lnTo>
                  <a:lnTo>
                    <a:pt x="4345648" y="513874"/>
                  </a:lnTo>
                  <a:lnTo>
                    <a:pt x="4349657" y="49414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2937901"/>
              <a:ext cx="0" cy="469265"/>
            </a:xfrm>
            <a:custGeom>
              <a:avLst/>
              <a:gdLst/>
              <a:ahLst/>
              <a:cxnLst/>
              <a:rect l="l" t="t" r="r" b="b"/>
              <a:pathLst>
                <a:path h="469264">
                  <a:moveTo>
                    <a:pt x="0" y="468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29252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912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8998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9679" y="308812"/>
            <a:ext cx="4273550" cy="31377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Abstraction</a:t>
            </a:r>
            <a:endParaRPr sz="1100">
              <a:latin typeface="Arial"/>
              <a:cs typeface="Arial"/>
            </a:endParaRPr>
          </a:p>
          <a:p>
            <a:pPr marL="289553" marR="41909" indent="-277488">
              <a:lnSpc>
                <a:spcPts val="1650"/>
              </a:lnSpc>
              <a:spcBef>
                <a:spcPts val="60"/>
              </a:spcBef>
            </a:pPr>
            <a:r>
              <a:rPr sz="1100" spc="-10" dirty="0">
                <a:latin typeface="Arial"/>
                <a:cs typeface="Arial"/>
              </a:rPr>
              <a:t>Problem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reality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(i.e.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descriptions</a:t>
            </a:r>
            <a:r>
              <a:rPr sz="1100" spc="-10" dirty="0">
                <a:latin typeface="Arial"/>
                <a:cs typeface="Arial"/>
              </a:rPr>
              <a:t>) </a:t>
            </a:r>
            <a:r>
              <a:rPr sz="1100" dirty="0">
                <a:latin typeface="Arial"/>
                <a:cs typeface="Arial"/>
              </a:rPr>
              <a:t>real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absurdly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50"/>
              </a:lnSpc>
            </a:pP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abstracted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lots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because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irrelevant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R="5080" algn="r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exact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position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turn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steering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wheel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to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left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by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20</a:t>
            </a:r>
            <a:r>
              <a:rPr sz="1000" spc="-3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degree</a:t>
            </a:r>
            <a:r>
              <a:rPr sz="1000" dirty="0">
                <a:latin typeface="Arial"/>
                <a:cs typeface="Arial"/>
              </a:rPr>
              <a:t>”,</a:t>
            </a:r>
            <a:r>
              <a:rPr sz="1000" spc="-25" dirty="0">
                <a:latin typeface="Arial"/>
                <a:cs typeface="Arial"/>
              </a:rPr>
              <a:t> ...</a:t>
            </a:r>
            <a:endParaRPr sz="1000">
              <a:latin typeface="Arial"/>
              <a:cs typeface="Arial"/>
            </a:endParaRPr>
          </a:p>
          <a:p>
            <a:pPr marR="58418" algn="r">
              <a:spcBef>
                <a:spcPts val="195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removing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representations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abstract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represents</a:t>
            </a:r>
            <a:r>
              <a:rPr sz="1000" spc="-10" dirty="0">
                <a:latin typeface="Arial"/>
                <a:cs typeface="Arial"/>
              </a:rPr>
              <a:t> complex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combination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real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289553" marR="497828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valid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a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detailed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world</a:t>
            </a:r>
            <a:endParaRPr sz="1100">
              <a:latin typeface="Arial"/>
              <a:cs typeface="Arial"/>
            </a:endParaRPr>
          </a:p>
          <a:p>
            <a:pPr marL="289553" marR="39051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useful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carrying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easier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original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919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choice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abstraction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involves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removing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much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detail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as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retaining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validity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ensuring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abstract</a:t>
            </a:r>
            <a:r>
              <a:rPr sz="1100" spc="50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easy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carry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out</a:t>
            </a:r>
            <a:r>
              <a:rPr sz="1100" spc="-2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formulation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define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successful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world</a:t>
            </a:r>
            <a:r>
              <a:rPr sz="1100" spc="-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Ex: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D6D2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C7D6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D6D2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define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define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means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Execution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solution,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Simple</a:t>
            </a:r>
            <a:r>
              <a:rPr spc="40" dirty="0"/>
              <a:t> </a:t>
            </a:r>
            <a:r>
              <a:rPr dirty="0"/>
              <a:t>Vacuum</a:t>
            </a:r>
            <a:r>
              <a:rPr spc="40" dirty="0"/>
              <a:t> </a:t>
            </a:r>
            <a:r>
              <a:rPr spc="-10" dirty="0"/>
              <a:t>Cleaner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5775"/>
            <a:chOff x="129196" y="432091"/>
            <a:chExt cx="4400550" cy="302577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38360"/>
              <a:ext cx="101600" cy="17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25659"/>
              <a:ext cx="114301" cy="303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9557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61879"/>
                  </a:lnTo>
                  <a:lnTo>
                    <a:pt x="3584" y="2979519"/>
                  </a:lnTo>
                  <a:lnTo>
                    <a:pt x="4346072" y="2979519"/>
                  </a:lnTo>
                  <a:lnTo>
                    <a:pt x="4349657" y="29618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7"/>
              <a:ext cx="0" cy="2936875"/>
            </a:xfrm>
            <a:custGeom>
              <a:avLst/>
              <a:gdLst/>
              <a:ahLst/>
              <a:cxnLst/>
              <a:rect l="l" t="t" r="r" b="b"/>
              <a:pathLst>
                <a:path h="2936875">
                  <a:moveTo>
                    <a:pt x="0" y="29366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44880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5491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64946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74978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8501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95043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366" y="429196"/>
            <a:ext cx="3972560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 marR="483858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locations,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-45" dirty="0">
                <a:latin typeface="Meiryo UI"/>
                <a:cs typeface="Meiryo UI"/>
              </a:rPr>
              <a:t>{</a:t>
            </a:r>
            <a:r>
              <a:rPr sz="1100" i="1" spc="-45" dirty="0">
                <a:latin typeface="Arial"/>
                <a:cs typeface="Arial"/>
              </a:rPr>
              <a:t>clean</a:t>
            </a:r>
            <a:r>
              <a:rPr sz="1100" i="1" spc="-45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dirty="0">
                <a:latin typeface="Arial"/>
                <a:cs typeface="Arial"/>
              </a:rPr>
              <a:t>dirty</a:t>
            </a:r>
            <a:r>
              <a:rPr sz="1100" i="1" dirty="0">
                <a:latin typeface="Meiryo UI"/>
                <a:cs typeface="Meiryo UI"/>
              </a:rPr>
              <a:t>}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9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100" i="1" spc="-13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baseline="27777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200" spc="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8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states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State: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any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30" dirty="0">
                <a:latin typeface="Meiryo UI"/>
                <a:cs typeface="Meiryo UI"/>
              </a:rPr>
              <a:t>{</a:t>
            </a:r>
            <a:r>
              <a:rPr sz="1100" i="1" spc="-30" dirty="0">
                <a:latin typeface="Arial"/>
                <a:cs typeface="Arial"/>
              </a:rPr>
              <a:t>Left</a:t>
            </a:r>
            <a:r>
              <a:rPr sz="1100" i="1" spc="-3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" dirty="0">
                <a:latin typeface="Arial"/>
                <a:cs typeface="Arial"/>
              </a:rPr>
              <a:t>Right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" dirty="0">
                <a:latin typeface="Arial"/>
                <a:cs typeface="Arial"/>
              </a:rPr>
              <a:t>Suck</a:t>
            </a:r>
            <a:r>
              <a:rPr sz="1100" i="1" spc="-10" dirty="0"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38099" marR="30479">
              <a:lnSpc>
                <a:spcPct val="125299"/>
              </a:lnSpc>
            </a:pP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Model: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Left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[Right]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[B],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Suck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clean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no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effect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Test: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check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squares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clean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4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Cost: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#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path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6429" y="1835961"/>
            <a:ext cx="2839984" cy="149518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684991" y="3358817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45" dirty="0"/>
              <a:t> </a:t>
            </a:r>
            <a:r>
              <a:rPr dirty="0"/>
              <a:t>Example:</a:t>
            </a:r>
            <a:r>
              <a:rPr spc="15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8-</a:t>
            </a:r>
            <a:r>
              <a:rPr spc="-10" dirty="0"/>
              <a:t>Puzzle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2"/>
            <a:ext cx="4400550" cy="2923540"/>
            <a:chOff x="129196" y="432091"/>
            <a:chExt cx="4400550" cy="292354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5372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4102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7710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2"/>
              <a:ext cx="4349750" cy="2828290"/>
            </a:xfrm>
            <a:custGeom>
              <a:avLst/>
              <a:gdLst/>
              <a:ahLst/>
              <a:cxnLst/>
              <a:rect l="l" t="t" r="r" b="b"/>
              <a:pathLst>
                <a:path w="4349750" h="2828290">
                  <a:moveTo>
                    <a:pt x="4349657" y="0"/>
                  </a:moveTo>
                  <a:lnTo>
                    <a:pt x="0" y="0"/>
                  </a:lnTo>
                  <a:lnTo>
                    <a:pt x="0" y="2777245"/>
                  </a:lnTo>
                  <a:lnTo>
                    <a:pt x="4008" y="2796970"/>
                  </a:lnTo>
                  <a:lnTo>
                    <a:pt x="14922" y="2813122"/>
                  </a:lnTo>
                  <a:lnTo>
                    <a:pt x="31075" y="2824037"/>
                  </a:lnTo>
                  <a:lnTo>
                    <a:pt x="50800" y="2828045"/>
                  </a:lnTo>
                  <a:lnTo>
                    <a:pt x="4298856" y="2828045"/>
                  </a:lnTo>
                  <a:lnTo>
                    <a:pt x="4318581" y="2824037"/>
                  </a:lnTo>
                  <a:lnTo>
                    <a:pt x="4334734" y="2813122"/>
                  </a:lnTo>
                  <a:lnTo>
                    <a:pt x="4345648" y="2796970"/>
                  </a:lnTo>
                  <a:lnTo>
                    <a:pt x="4349657" y="277724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9"/>
              <a:ext cx="0" cy="2752090"/>
            </a:xfrm>
            <a:custGeom>
              <a:avLst/>
              <a:gdLst/>
              <a:ahLst/>
              <a:cxnLst/>
              <a:rect l="l" t="t" r="r" b="b"/>
              <a:pathLst>
                <a:path h="2752090">
                  <a:moveTo>
                    <a:pt x="0" y="275205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6389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3642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46454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5648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66520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576552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410705"/>
            <a:ext cx="3887470" cy="1260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1758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Integer</a:t>
            </a:r>
            <a:r>
              <a:rPr sz="1100" spc="-10" dirty="0">
                <a:latin typeface="Arial"/>
                <a:cs typeface="Arial"/>
              </a:rPr>
              <a:t> location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9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!</a:t>
            </a:r>
            <a:r>
              <a:rPr sz="1100" i="1" dirty="0">
                <a:solidFill>
                  <a:srgbClr val="C92626"/>
                </a:solidFill>
                <a:latin typeface="Verdana"/>
                <a:cs typeface="Verdana"/>
              </a:rPr>
              <a:t>/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2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reachable</a:t>
            </a:r>
            <a:r>
              <a:rPr sz="11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states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State: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any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moving </a:t>
            </a:r>
            <a:r>
              <a:rPr sz="1100" i="1" spc="-30" dirty="0">
                <a:latin typeface="Meiryo UI"/>
                <a:cs typeface="Meiryo UI"/>
              </a:rPr>
              <a:t>{</a:t>
            </a:r>
            <a:r>
              <a:rPr sz="1100" i="1" spc="-30" dirty="0">
                <a:latin typeface="Arial"/>
                <a:cs typeface="Arial"/>
              </a:rPr>
              <a:t>Left</a:t>
            </a:r>
            <a:r>
              <a:rPr sz="1100" i="1" spc="-3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10" dirty="0">
                <a:latin typeface="Arial"/>
                <a:cs typeface="Arial"/>
              </a:rPr>
              <a:t>Right</a:t>
            </a:r>
            <a:r>
              <a:rPr sz="1100" i="1" spc="-1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40" dirty="0">
                <a:latin typeface="Arial"/>
                <a:cs typeface="Arial"/>
              </a:rPr>
              <a:t>Up</a:t>
            </a:r>
            <a:r>
              <a:rPr sz="1100" i="1" spc="-40" dirty="0">
                <a:latin typeface="Verdana"/>
                <a:cs typeface="Verdana"/>
              </a:rPr>
              <a:t>,</a:t>
            </a:r>
            <a:r>
              <a:rPr sz="1100" i="1" spc="-204" dirty="0">
                <a:latin typeface="Verdana"/>
                <a:cs typeface="Verdana"/>
              </a:rPr>
              <a:t> </a:t>
            </a:r>
            <a:r>
              <a:rPr sz="1100" i="1" spc="-40" dirty="0">
                <a:latin typeface="Arial"/>
                <a:cs typeface="Arial"/>
              </a:rPr>
              <a:t>Down</a:t>
            </a:r>
            <a:r>
              <a:rPr sz="1100" i="1" spc="-40" dirty="0">
                <a:latin typeface="Meiryo UI"/>
                <a:cs typeface="Meiryo UI"/>
              </a:rPr>
              <a:t>}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empty</a:t>
            </a:r>
            <a:r>
              <a:rPr sz="1100" spc="-10" dirty="0">
                <a:latin typeface="Arial"/>
                <a:cs typeface="Arial"/>
              </a:rPr>
              <a:t> space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Transition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switched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target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location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Test:</a:t>
            </a:r>
            <a:r>
              <a:rPr sz="1100" spc="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checks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corresponds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configuration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Cost: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#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path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06329" y="1817475"/>
            <a:ext cx="2600144" cy="132903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84991" y="3173157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55" dirty="0"/>
              <a:t> </a:t>
            </a:r>
            <a:r>
              <a:rPr dirty="0"/>
              <a:t>Example:</a:t>
            </a:r>
            <a:r>
              <a:rPr spc="170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8-Puzzle</a:t>
            </a:r>
            <a:r>
              <a:rPr spc="60" dirty="0"/>
              <a:t> </a:t>
            </a:r>
            <a:r>
              <a:rPr spc="-10" dirty="0"/>
              <a:t>[cont.]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990"/>
            <a:ext cx="4400550" cy="2510155"/>
            <a:chOff x="129196" y="434987"/>
            <a:chExt cx="4400550" cy="2510155"/>
          </a:xfrm>
        </p:grpSpPr>
        <p:sp>
          <p:nvSpPr>
            <p:cNvPr id="4" name="object 4"/>
            <p:cNvSpPr/>
            <p:nvPr/>
          </p:nvSpPr>
          <p:spPr>
            <a:xfrm>
              <a:off x="129196" y="43498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842933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830233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5546"/>
              <a:ext cx="50800" cy="23573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9381"/>
              <a:ext cx="4349750" cy="2414905"/>
            </a:xfrm>
            <a:custGeom>
              <a:avLst/>
              <a:gdLst/>
              <a:ahLst/>
              <a:cxnLst/>
              <a:rect l="l" t="t" r="r" b="b"/>
              <a:pathLst>
                <a:path w="4349750" h="2414905">
                  <a:moveTo>
                    <a:pt x="4349657" y="0"/>
                  </a:moveTo>
                  <a:lnTo>
                    <a:pt x="0" y="0"/>
                  </a:lnTo>
                  <a:lnTo>
                    <a:pt x="0" y="2363551"/>
                  </a:lnTo>
                  <a:lnTo>
                    <a:pt x="4008" y="2383276"/>
                  </a:lnTo>
                  <a:lnTo>
                    <a:pt x="14922" y="2399429"/>
                  </a:lnTo>
                  <a:lnTo>
                    <a:pt x="31075" y="2410343"/>
                  </a:lnTo>
                  <a:lnTo>
                    <a:pt x="50800" y="2414352"/>
                  </a:lnTo>
                  <a:lnTo>
                    <a:pt x="4298856" y="2414352"/>
                  </a:lnTo>
                  <a:lnTo>
                    <a:pt x="4318581" y="2410343"/>
                  </a:lnTo>
                  <a:lnTo>
                    <a:pt x="4334734" y="2399429"/>
                  </a:lnTo>
                  <a:lnTo>
                    <a:pt x="4345648" y="2383276"/>
                  </a:lnTo>
                  <a:lnTo>
                    <a:pt x="4349657" y="236355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3618"/>
              <a:ext cx="0" cy="2338705"/>
            </a:xfrm>
            <a:custGeom>
              <a:avLst/>
              <a:gdLst/>
              <a:ahLst/>
              <a:cxnLst/>
              <a:rect l="l" t="t" r="r" b="b"/>
              <a:pathLst>
                <a:path h="2338705">
                  <a:moveTo>
                    <a:pt x="0" y="23383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09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82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551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70" y="504691"/>
              <a:ext cx="3322701" cy="21597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00970" y="2763099"/>
            <a:ext cx="1010919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Michela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Milano,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UniBO)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3012045"/>
            <a:ext cx="4400550" cy="322580"/>
            <a:chOff x="129196" y="3012045"/>
            <a:chExt cx="4400550" cy="322580"/>
          </a:xfrm>
        </p:grpSpPr>
        <p:sp>
          <p:nvSpPr>
            <p:cNvPr id="16" name="object 16"/>
            <p:cNvSpPr/>
            <p:nvPr/>
          </p:nvSpPr>
          <p:spPr>
            <a:xfrm>
              <a:off x="129196" y="301204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3232442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3219742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3062617"/>
              <a:ext cx="50800" cy="1698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3056476"/>
              <a:ext cx="4349750" cy="227329"/>
            </a:xfrm>
            <a:custGeom>
              <a:avLst/>
              <a:gdLst/>
              <a:ahLst/>
              <a:cxnLst/>
              <a:rect l="l" t="t" r="r" b="b"/>
              <a:pathLst>
                <a:path w="4349750" h="227329">
                  <a:moveTo>
                    <a:pt x="4349657" y="0"/>
                  </a:moveTo>
                  <a:lnTo>
                    <a:pt x="0" y="0"/>
                  </a:lnTo>
                  <a:lnTo>
                    <a:pt x="0" y="175965"/>
                  </a:lnTo>
                  <a:lnTo>
                    <a:pt x="4008" y="195690"/>
                  </a:lnTo>
                  <a:lnTo>
                    <a:pt x="14922" y="211843"/>
                  </a:lnTo>
                  <a:lnTo>
                    <a:pt x="31075" y="222757"/>
                  </a:lnTo>
                  <a:lnTo>
                    <a:pt x="50800" y="226766"/>
                  </a:lnTo>
                  <a:lnTo>
                    <a:pt x="4298856" y="226766"/>
                  </a:lnTo>
                  <a:lnTo>
                    <a:pt x="4318581" y="222757"/>
                  </a:lnTo>
                  <a:lnTo>
                    <a:pt x="4334734" y="211843"/>
                  </a:lnTo>
                  <a:lnTo>
                    <a:pt x="4345648" y="195690"/>
                  </a:lnTo>
                  <a:lnTo>
                    <a:pt x="4349657" y="17596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3100713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7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308801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307531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306261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4280" y="3052928"/>
            <a:ext cx="3783329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NP-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complete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N-</a:t>
            </a:r>
            <a:r>
              <a:rPr sz="1100" dirty="0">
                <a:latin typeface="Arial"/>
                <a:cs typeface="Arial"/>
              </a:rPr>
              <a:t>Puzzle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Arial"/>
                <a:cs typeface="Arial"/>
              </a:rPr>
              <a:t>k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200" baseline="27777" dirty="0">
                <a:latin typeface="Arial"/>
                <a:cs typeface="Arial"/>
              </a:rPr>
              <a:t>2</a:t>
            </a:r>
            <a:r>
              <a:rPr sz="1200" spc="112" baseline="27777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iryo UI"/>
                <a:cs typeface="Meiryo UI"/>
              </a:rPr>
              <a:t>−</a:t>
            </a:r>
            <a:r>
              <a:rPr sz="1100" i="1" spc="-135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1):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!</a:t>
            </a:r>
            <a:r>
              <a:rPr sz="1100" i="1" dirty="0">
                <a:solidFill>
                  <a:srgbClr val="C92626"/>
                </a:solidFill>
                <a:latin typeface="Verdana"/>
                <a:cs typeface="Verdana"/>
              </a:rPr>
              <a:t>/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2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reachable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60" dirty="0"/>
              <a:t> </a:t>
            </a:r>
            <a:r>
              <a:rPr dirty="0"/>
              <a:t>Example:</a:t>
            </a:r>
            <a:r>
              <a:rPr spc="175" dirty="0"/>
              <a:t> </a:t>
            </a:r>
            <a:r>
              <a:rPr dirty="0"/>
              <a:t>8-Queens</a:t>
            </a:r>
            <a:r>
              <a:rPr spc="65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24681"/>
              <a:ext cx="101600" cy="313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11981"/>
              <a:ext cx="114301" cy="440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9420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4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48197"/>
                  </a:lnTo>
                  <a:lnTo>
                    <a:pt x="4008" y="2967922"/>
                  </a:lnTo>
                  <a:lnTo>
                    <a:pt x="11842" y="2979515"/>
                  </a:lnTo>
                  <a:lnTo>
                    <a:pt x="4337815" y="2979515"/>
                  </a:lnTo>
                  <a:lnTo>
                    <a:pt x="4345648" y="2967922"/>
                  </a:lnTo>
                  <a:lnTo>
                    <a:pt x="4349657" y="294819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1"/>
              <a:ext cx="0" cy="2923540"/>
            </a:xfrm>
            <a:custGeom>
              <a:avLst/>
              <a:gdLst/>
              <a:ahLst/>
              <a:cxnLst/>
              <a:rect l="l" t="t" r="r" b="b"/>
              <a:pathLst>
                <a:path h="2923540">
                  <a:moveTo>
                    <a:pt x="0" y="29230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115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2158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3162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4165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1685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366" y="427395"/>
            <a:ext cx="4034790" cy="141872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arrangement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8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board</a:t>
            </a:r>
            <a:endParaRPr sz="1100">
              <a:latin typeface="Arial"/>
              <a:cs typeface="Arial"/>
            </a:endParaRPr>
          </a:p>
          <a:p>
            <a:pPr marL="41909">
              <a:spcBef>
                <a:spcPts val="175"/>
              </a:spcBef>
            </a:pPr>
            <a:r>
              <a:rPr sz="1000" dirty="0">
                <a:solidFill>
                  <a:srgbClr val="007F00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007F00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007F00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64</a:t>
            </a:r>
            <a:r>
              <a:rPr sz="10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63</a:t>
            </a:r>
            <a:r>
              <a:rPr sz="10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30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57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≈</a:t>
            </a:r>
            <a:r>
              <a:rPr sz="1000" i="1" spc="-6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i="1" spc="-35" dirty="0">
                <a:solidFill>
                  <a:srgbClr val="C92626"/>
                </a:solidFill>
                <a:latin typeface="Verdana"/>
                <a:cs typeface="Verdana"/>
              </a:rPr>
              <a:t>.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8</a:t>
            </a:r>
            <a:r>
              <a:rPr sz="10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10</a:t>
            </a:r>
            <a:r>
              <a:rPr sz="1050" baseline="27777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r>
              <a:rPr sz="1050" spc="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sequences</a:t>
            </a:r>
            <a:endParaRPr sz="1000">
              <a:latin typeface="Arial"/>
              <a:cs typeface="Arial"/>
            </a:endParaRPr>
          </a:p>
          <a:p>
            <a:pPr marL="38099" marR="1386170">
              <a:lnSpc>
                <a:spcPct val="125299"/>
              </a:lnSpc>
              <a:spcBef>
                <a:spcPts val="2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board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5"/>
              </a:spcBef>
            </a:pP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Transition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returns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board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added</a:t>
            </a:r>
            <a:endParaRPr sz="1100">
              <a:latin typeface="Arial"/>
              <a:cs typeface="Arial"/>
            </a:endParaRPr>
          </a:p>
          <a:p>
            <a:pPr marL="38099" marR="30479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Test: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8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board,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attacked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queen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none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4504" y="1822285"/>
            <a:ext cx="1523756" cy="149518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84991" y="334512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60" dirty="0"/>
              <a:t> </a:t>
            </a:r>
            <a:r>
              <a:rPr dirty="0"/>
              <a:t>Example:</a:t>
            </a:r>
            <a:r>
              <a:rPr spc="175" dirty="0"/>
              <a:t> </a:t>
            </a:r>
            <a:r>
              <a:rPr dirty="0"/>
              <a:t>8-Queens</a:t>
            </a:r>
            <a:r>
              <a:rPr spc="65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24681"/>
              <a:ext cx="101600" cy="313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353" y="3411981"/>
              <a:ext cx="114301" cy="440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9420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4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48197"/>
                  </a:lnTo>
                  <a:lnTo>
                    <a:pt x="4008" y="2967922"/>
                  </a:lnTo>
                  <a:lnTo>
                    <a:pt x="11842" y="2979515"/>
                  </a:lnTo>
                  <a:lnTo>
                    <a:pt x="4337815" y="2979515"/>
                  </a:lnTo>
                  <a:lnTo>
                    <a:pt x="4345648" y="2967922"/>
                  </a:lnTo>
                  <a:lnTo>
                    <a:pt x="4349657" y="294819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1"/>
              <a:ext cx="0" cy="2923540"/>
            </a:xfrm>
            <a:custGeom>
              <a:avLst/>
              <a:gdLst/>
              <a:ahLst/>
              <a:cxnLst/>
              <a:rect l="l" t="t" r="r" b="b"/>
              <a:pathLst>
                <a:path h="2923540">
                  <a:moveTo>
                    <a:pt x="0" y="292301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115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2158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31620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41653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51685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366" y="427395"/>
            <a:ext cx="4034790" cy="1418722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099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arrangement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8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board</a:t>
            </a:r>
            <a:endParaRPr sz="1100">
              <a:latin typeface="Arial"/>
              <a:cs typeface="Arial"/>
            </a:endParaRPr>
          </a:p>
          <a:p>
            <a:pPr marL="41909">
              <a:spcBef>
                <a:spcPts val="175"/>
              </a:spcBef>
            </a:pPr>
            <a:r>
              <a:rPr sz="1000" dirty="0">
                <a:solidFill>
                  <a:srgbClr val="007F00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007F00"/>
                </a:solidFill>
                <a:latin typeface="Meiryo UI"/>
                <a:cs typeface="Meiryo UI"/>
              </a:rPr>
              <a:t>⇒</a:t>
            </a:r>
            <a:r>
              <a:rPr sz="1000" i="1" spc="150" dirty="0">
                <a:solidFill>
                  <a:srgbClr val="007F00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64</a:t>
            </a:r>
            <a:r>
              <a:rPr sz="10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63</a:t>
            </a:r>
            <a:r>
              <a:rPr sz="1000" spc="-6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i="1" spc="-95" dirty="0">
                <a:solidFill>
                  <a:srgbClr val="C92626"/>
                </a:solidFill>
                <a:latin typeface="Verdana"/>
                <a:cs typeface="Verdana"/>
              </a:rPr>
              <a:t>...</a:t>
            </a:r>
            <a:r>
              <a:rPr sz="1000" i="1" spc="-130" dirty="0">
                <a:solidFill>
                  <a:srgbClr val="C92626"/>
                </a:solidFill>
                <a:latin typeface="Verdana"/>
                <a:cs typeface="Verdana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57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C92626"/>
                </a:solidFill>
                <a:latin typeface="Meiryo UI"/>
                <a:cs typeface="Meiryo UI"/>
              </a:rPr>
              <a:t>≈</a:t>
            </a:r>
            <a:r>
              <a:rPr sz="1000" i="1" spc="-65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i="1" spc="-35" dirty="0">
                <a:solidFill>
                  <a:srgbClr val="C92626"/>
                </a:solidFill>
                <a:latin typeface="Verdana"/>
                <a:cs typeface="Verdana"/>
              </a:rPr>
              <a:t>.</a:t>
            </a:r>
            <a:r>
              <a:rPr sz="1000" spc="-35" dirty="0">
                <a:solidFill>
                  <a:srgbClr val="C92626"/>
                </a:solidFill>
                <a:latin typeface="Arial"/>
                <a:cs typeface="Arial"/>
              </a:rPr>
              <a:t>8</a:t>
            </a:r>
            <a:r>
              <a:rPr sz="1000" spc="-6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C92626"/>
                </a:solidFill>
                <a:latin typeface="Meiryo UI"/>
                <a:cs typeface="Meiryo UI"/>
              </a:rPr>
              <a:t>·</a:t>
            </a:r>
            <a:r>
              <a:rPr sz="1000" i="1" spc="-120" dirty="0">
                <a:solidFill>
                  <a:srgbClr val="C92626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10</a:t>
            </a:r>
            <a:r>
              <a:rPr sz="1050" baseline="27777" dirty="0">
                <a:solidFill>
                  <a:srgbClr val="C92626"/>
                </a:solidFill>
                <a:latin typeface="Arial"/>
                <a:cs typeface="Arial"/>
              </a:rPr>
              <a:t>14</a:t>
            </a:r>
            <a:r>
              <a:rPr sz="1050" spc="195" baseline="27777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sequences</a:t>
            </a:r>
            <a:endParaRPr sz="1000">
              <a:latin typeface="Arial"/>
              <a:cs typeface="Arial"/>
            </a:endParaRPr>
          </a:p>
          <a:p>
            <a:pPr marL="38099" marR="1386170">
              <a:lnSpc>
                <a:spcPct val="125299"/>
              </a:lnSpc>
              <a:spcBef>
                <a:spcPts val="2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board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square</a:t>
            </a:r>
            <a:endParaRPr sz="1100">
              <a:latin typeface="Arial"/>
              <a:cs typeface="Arial"/>
            </a:endParaRPr>
          </a:p>
          <a:p>
            <a:pPr marL="38099">
              <a:spcBef>
                <a:spcPts val="335"/>
              </a:spcBef>
            </a:pP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Transition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returns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board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added</a:t>
            </a:r>
            <a:endParaRPr sz="1100">
              <a:latin typeface="Arial"/>
              <a:cs typeface="Arial"/>
            </a:endParaRPr>
          </a:p>
          <a:p>
            <a:pPr marL="38099" marR="30479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Test: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8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board,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attacked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queen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none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4504" y="1822285"/>
            <a:ext cx="1523756" cy="149518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84991" y="334512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19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40" dirty="0"/>
              <a:t>Toy</a:t>
            </a:r>
            <a:r>
              <a:rPr spc="65" dirty="0"/>
              <a:t> </a:t>
            </a:r>
            <a:r>
              <a:rPr dirty="0"/>
              <a:t>Example:</a:t>
            </a:r>
            <a:r>
              <a:rPr spc="180" dirty="0"/>
              <a:t> </a:t>
            </a:r>
            <a:r>
              <a:rPr dirty="0"/>
              <a:t>8-Queens</a:t>
            </a:r>
            <a:r>
              <a:rPr spc="65" dirty="0"/>
              <a:t> </a:t>
            </a:r>
            <a:r>
              <a:rPr dirty="0"/>
              <a:t>Problem</a:t>
            </a:r>
            <a:r>
              <a:rPr spc="70" dirty="0"/>
              <a:t> </a:t>
            </a:r>
            <a:r>
              <a:rPr spc="-10" dirty="0"/>
              <a:t>(incremental)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403650"/>
              <a:ext cx="101600" cy="52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90950"/>
              <a:ext cx="4298856" cy="65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921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3"/>
              <a:ext cx="4349750" cy="2978150"/>
            </a:xfrm>
            <a:custGeom>
              <a:avLst/>
              <a:gdLst/>
              <a:ahLst/>
              <a:cxnLst/>
              <a:rect l="l" t="t" r="r" b="b"/>
              <a:pathLst>
                <a:path w="4349750" h="2978150">
                  <a:moveTo>
                    <a:pt x="4349657" y="0"/>
                  </a:moveTo>
                  <a:lnTo>
                    <a:pt x="0" y="0"/>
                  </a:lnTo>
                  <a:lnTo>
                    <a:pt x="0" y="2927167"/>
                  </a:lnTo>
                  <a:lnTo>
                    <a:pt x="4008" y="2946891"/>
                  </a:lnTo>
                  <a:lnTo>
                    <a:pt x="14922" y="2963044"/>
                  </a:lnTo>
                  <a:lnTo>
                    <a:pt x="31075" y="2973959"/>
                  </a:lnTo>
                  <a:lnTo>
                    <a:pt x="50800" y="2977967"/>
                  </a:lnTo>
                  <a:lnTo>
                    <a:pt x="4298856" y="2977967"/>
                  </a:lnTo>
                  <a:lnTo>
                    <a:pt x="4318581" y="2973959"/>
                  </a:lnTo>
                  <a:lnTo>
                    <a:pt x="4334734" y="2963044"/>
                  </a:lnTo>
                  <a:lnTo>
                    <a:pt x="4345648" y="2946891"/>
                  </a:lnTo>
                  <a:lnTo>
                    <a:pt x="4349657" y="292716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1"/>
              <a:ext cx="0" cy="2902585"/>
            </a:xfrm>
            <a:custGeom>
              <a:avLst/>
              <a:gdLst/>
              <a:ahLst/>
              <a:cxnLst/>
              <a:rect l="l" t="t" r="r" b="b"/>
              <a:pathLst>
                <a:path h="2902585">
                  <a:moveTo>
                    <a:pt x="0" y="29019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63383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445488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6769" y="452477"/>
            <a:ext cx="3974465" cy="111171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n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iryo UI"/>
                <a:cs typeface="Meiryo UI"/>
              </a:rPr>
              <a:t>≤</a:t>
            </a:r>
            <a:r>
              <a:rPr sz="1100" i="1" spc="-70" dirty="0">
                <a:latin typeface="Meiryo UI"/>
                <a:cs typeface="Meiryo UI"/>
              </a:rPr>
              <a:t> </a:t>
            </a:r>
            <a:r>
              <a:rPr sz="1100" dirty="0">
                <a:latin typeface="Arial"/>
                <a:cs typeface="Arial"/>
              </a:rPr>
              <a:t>8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board,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column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n </a:t>
            </a:r>
            <a:r>
              <a:rPr sz="1100" spc="-10" dirty="0">
                <a:latin typeface="Arial"/>
                <a:cs typeface="Arial"/>
              </a:rPr>
              <a:t>leftmost </a:t>
            </a:r>
            <a:r>
              <a:rPr sz="1100" dirty="0">
                <a:latin typeface="Arial"/>
                <a:cs typeface="Arial"/>
              </a:rPr>
              <a:t>columns,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queen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attacking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007F00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007F00"/>
                </a:solidFill>
                <a:latin typeface="Meiryo UI"/>
                <a:cs typeface="Meiryo UI"/>
              </a:rPr>
              <a:t>⇒</a:t>
            </a:r>
            <a:r>
              <a:rPr sz="1000" i="1" spc="120" dirty="0">
                <a:solidFill>
                  <a:srgbClr val="007F00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2057</a:t>
            </a:r>
            <a:r>
              <a:rPr sz="10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possible</a:t>
            </a:r>
            <a:r>
              <a:rPr sz="1000" spc="-4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sequences</a:t>
            </a:r>
            <a:endParaRPr sz="1000">
              <a:latin typeface="Arial"/>
              <a:cs typeface="Arial"/>
            </a:endParaRPr>
          </a:p>
          <a:p>
            <a:pPr marL="12700" marR="434964">
              <a:lnSpc>
                <a:spcPct val="102600"/>
              </a:lnSpc>
              <a:spcBef>
                <a:spcPts val="32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square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leftmost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empty </a:t>
            </a:r>
            <a:r>
              <a:rPr sz="1100" dirty="0">
                <a:latin typeface="Arial"/>
                <a:cs typeface="Arial"/>
              </a:rPr>
              <a:t>column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attacked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queen.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4"/>
              </a:spcBef>
            </a:pP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504" y="1801254"/>
            <a:ext cx="1523756" cy="14951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84991" y="3345129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20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Real-World</a:t>
            </a:r>
            <a:r>
              <a:rPr spc="105" dirty="0"/>
              <a:t> </a:t>
            </a:r>
            <a:r>
              <a:rPr dirty="0"/>
              <a:t>Example:</a:t>
            </a:r>
            <a:r>
              <a:rPr spc="229" dirty="0"/>
              <a:t> </a:t>
            </a:r>
            <a:r>
              <a:rPr dirty="0"/>
              <a:t>Robotic</a:t>
            </a:r>
            <a:r>
              <a:rPr spc="110" dirty="0"/>
              <a:t> </a:t>
            </a:r>
            <a:r>
              <a:rPr spc="-10" dirty="0"/>
              <a:t>Assembly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67049"/>
              <a:ext cx="101600" cy="889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54349"/>
              <a:ext cx="4298856" cy="101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843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75"/>
              <a:ext cx="4349750" cy="2941955"/>
            </a:xfrm>
            <a:custGeom>
              <a:avLst/>
              <a:gdLst/>
              <a:ahLst/>
              <a:cxnLst/>
              <a:rect l="l" t="t" r="r" b="b"/>
              <a:pathLst>
                <a:path w="4349750" h="2941954">
                  <a:moveTo>
                    <a:pt x="4349657" y="0"/>
                  </a:moveTo>
                  <a:lnTo>
                    <a:pt x="0" y="0"/>
                  </a:lnTo>
                  <a:lnTo>
                    <a:pt x="0" y="2890573"/>
                  </a:lnTo>
                  <a:lnTo>
                    <a:pt x="4008" y="2910298"/>
                  </a:lnTo>
                  <a:lnTo>
                    <a:pt x="14922" y="2926451"/>
                  </a:lnTo>
                  <a:lnTo>
                    <a:pt x="31075" y="2937365"/>
                  </a:lnTo>
                  <a:lnTo>
                    <a:pt x="50800" y="2941374"/>
                  </a:lnTo>
                  <a:lnTo>
                    <a:pt x="4298856" y="2941374"/>
                  </a:lnTo>
                  <a:lnTo>
                    <a:pt x="4318581" y="2937365"/>
                  </a:lnTo>
                  <a:lnTo>
                    <a:pt x="4334734" y="2926451"/>
                  </a:lnTo>
                  <a:lnTo>
                    <a:pt x="4345648" y="2910298"/>
                  </a:lnTo>
                  <a:lnTo>
                    <a:pt x="4349657" y="28905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2"/>
              <a:ext cx="0" cy="2865755"/>
            </a:xfrm>
            <a:custGeom>
              <a:avLst/>
              <a:gdLst/>
              <a:ahLst/>
              <a:cxnLst/>
              <a:rect l="l" t="t" r="r" b="b"/>
              <a:pathLst>
                <a:path h="2865754">
                  <a:moveTo>
                    <a:pt x="0" y="28653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90648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116520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26553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536585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746618"/>
              <a:ext cx="76809" cy="7680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6766" y="452476"/>
            <a:ext cx="3996690" cy="13929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States:</a:t>
            </a:r>
            <a:r>
              <a:rPr sz="1100" spc="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real-valued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coordinates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robot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joint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angles,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parts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assembled</a:t>
            </a:r>
            <a:endParaRPr sz="1100">
              <a:latin typeface="Arial"/>
              <a:cs typeface="Arial"/>
            </a:endParaRPr>
          </a:p>
          <a:p>
            <a:pPr marL="12700" marR="678163">
              <a:lnSpc>
                <a:spcPct val="125299"/>
              </a:lnSpc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Initial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State: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position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configuration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Actions:</a:t>
            </a:r>
            <a:r>
              <a:rPr sz="11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continuous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robot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joints</a:t>
            </a:r>
            <a:endParaRPr sz="1100">
              <a:latin typeface="Arial"/>
              <a:cs typeface="Arial"/>
            </a:endParaRPr>
          </a:p>
          <a:p>
            <a:pPr marL="12700" marR="1073759">
              <a:lnSpc>
                <a:spcPct val="125299"/>
              </a:lnSpc>
            </a:pP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Transition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Model:</a:t>
            </a:r>
            <a:r>
              <a:rPr sz="1100" spc="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position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resulting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Test:</a:t>
            </a:r>
            <a:r>
              <a:rPr sz="1100" spc="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assembly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(without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robot)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Path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Cost: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execute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0799" y="1997242"/>
            <a:ext cx="2831157" cy="126259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84991" y="3286479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21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Other</a:t>
            </a:r>
            <a:r>
              <a:rPr spc="100" dirty="0"/>
              <a:t> </a:t>
            </a:r>
            <a:r>
              <a:rPr dirty="0"/>
              <a:t>Real-World</a:t>
            </a:r>
            <a:r>
              <a:rPr spc="105" dirty="0"/>
              <a:t> </a:t>
            </a:r>
            <a:r>
              <a:rPr spc="-10" dirty="0"/>
              <a:t>Examples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94028"/>
            <a:ext cx="4400550" cy="1524000"/>
            <a:chOff x="129196" y="994028"/>
            <a:chExt cx="4400550" cy="1524000"/>
          </a:xfrm>
        </p:grpSpPr>
        <p:sp>
          <p:nvSpPr>
            <p:cNvPr id="4" name="object 4"/>
            <p:cNvSpPr/>
            <p:nvPr/>
          </p:nvSpPr>
          <p:spPr>
            <a:xfrm>
              <a:off x="129196" y="994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416289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403589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1044587"/>
              <a:ext cx="50800" cy="13717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1038432"/>
              <a:ext cx="4349750" cy="1428750"/>
            </a:xfrm>
            <a:custGeom>
              <a:avLst/>
              <a:gdLst/>
              <a:ahLst/>
              <a:cxnLst/>
              <a:rect l="l" t="t" r="r" b="b"/>
              <a:pathLst>
                <a:path w="4349750" h="1428750">
                  <a:moveTo>
                    <a:pt x="4349657" y="0"/>
                  </a:moveTo>
                  <a:lnTo>
                    <a:pt x="0" y="0"/>
                  </a:lnTo>
                  <a:lnTo>
                    <a:pt x="0" y="1377856"/>
                  </a:lnTo>
                  <a:lnTo>
                    <a:pt x="4008" y="1397581"/>
                  </a:lnTo>
                  <a:lnTo>
                    <a:pt x="14922" y="1413734"/>
                  </a:lnTo>
                  <a:lnTo>
                    <a:pt x="31075" y="1424648"/>
                  </a:lnTo>
                  <a:lnTo>
                    <a:pt x="50800" y="1428657"/>
                  </a:lnTo>
                  <a:lnTo>
                    <a:pt x="4298856" y="1428657"/>
                  </a:lnTo>
                  <a:lnTo>
                    <a:pt x="4318581" y="1424648"/>
                  </a:lnTo>
                  <a:lnTo>
                    <a:pt x="4334734" y="1413734"/>
                  </a:lnTo>
                  <a:lnTo>
                    <a:pt x="4345648" y="1397581"/>
                  </a:lnTo>
                  <a:lnTo>
                    <a:pt x="4349657" y="137785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1082669"/>
              <a:ext cx="0" cy="1353185"/>
            </a:xfrm>
            <a:custGeom>
              <a:avLst/>
              <a:gdLst/>
              <a:ahLst/>
              <a:cxnLst/>
              <a:rect l="l" t="t" r="r" b="b"/>
              <a:pathLst>
                <a:path h="1353185">
                  <a:moveTo>
                    <a:pt x="0" y="13526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6996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5726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4456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1083132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93164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503197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713229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923262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2133295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010" y="2343327"/>
              <a:ext cx="76809" cy="768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46767" y="967445"/>
            <a:ext cx="200533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323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Airline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travel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planning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problems 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Touring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problems</a:t>
            </a:r>
            <a:endParaRPr sz="1100">
              <a:latin typeface="Arial"/>
              <a:cs typeface="Arial"/>
            </a:endParaRPr>
          </a:p>
          <a:p>
            <a:pPr marL="12700" marR="746741">
              <a:lnSpc>
                <a:spcPct val="125299"/>
              </a:lnSpc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VLSI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layout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problem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Robot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navigation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Automatic assembly</a:t>
            </a:r>
            <a:r>
              <a:rPr sz="11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sequencing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Protein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design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35"/>
              </a:spcBef>
            </a:pP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define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define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means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Execution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solution,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Searching</a:t>
            </a:r>
            <a:r>
              <a:rPr spc="65" dirty="0"/>
              <a:t> </a:t>
            </a:r>
            <a:r>
              <a:rPr dirty="0"/>
              <a:t>for</a:t>
            </a:r>
            <a:r>
              <a:rPr spc="70" dirty="0"/>
              <a:t> </a:t>
            </a:r>
            <a:r>
              <a:rPr spc="-10" dirty="0"/>
              <a:t>Solutions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9655"/>
            <a:ext cx="4400550" cy="1885314"/>
            <a:chOff x="129196" y="849655"/>
            <a:chExt cx="4400550" cy="1885314"/>
          </a:xfrm>
        </p:grpSpPr>
        <p:sp>
          <p:nvSpPr>
            <p:cNvPr id="4" name="object 4"/>
            <p:cNvSpPr/>
            <p:nvPr/>
          </p:nvSpPr>
          <p:spPr>
            <a:xfrm>
              <a:off x="129196" y="849655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31481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32837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20136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93889"/>
              <a:ext cx="50800" cy="17389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75732"/>
              <a:ext cx="4349750" cy="1608455"/>
            </a:xfrm>
            <a:custGeom>
              <a:avLst/>
              <a:gdLst/>
              <a:ahLst/>
              <a:cxnLst/>
              <a:rect l="l" t="t" r="r" b="b"/>
              <a:pathLst>
                <a:path w="4349750" h="1608455">
                  <a:moveTo>
                    <a:pt x="4349657" y="0"/>
                  </a:moveTo>
                  <a:lnTo>
                    <a:pt x="0" y="0"/>
                  </a:lnTo>
                  <a:lnTo>
                    <a:pt x="0" y="1557105"/>
                  </a:lnTo>
                  <a:lnTo>
                    <a:pt x="4008" y="1576829"/>
                  </a:lnTo>
                  <a:lnTo>
                    <a:pt x="14922" y="1592982"/>
                  </a:lnTo>
                  <a:lnTo>
                    <a:pt x="31075" y="1603896"/>
                  </a:lnTo>
                  <a:lnTo>
                    <a:pt x="50800" y="1607905"/>
                  </a:lnTo>
                  <a:lnTo>
                    <a:pt x="4298856" y="1607905"/>
                  </a:lnTo>
                  <a:lnTo>
                    <a:pt x="4318581" y="1603896"/>
                  </a:lnTo>
                  <a:lnTo>
                    <a:pt x="4334734" y="1592982"/>
                  </a:lnTo>
                  <a:lnTo>
                    <a:pt x="4345648" y="1576829"/>
                  </a:lnTo>
                  <a:lnTo>
                    <a:pt x="4349657" y="155710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31967"/>
              <a:ext cx="0" cy="1720214"/>
            </a:xfrm>
            <a:custGeom>
              <a:avLst/>
              <a:gdLst/>
              <a:ahLst/>
              <a:cxnLst/>
              <a:rect l="l" t="t" r="r" b="b"/>
              <a:pathLst>
                <a:path h="1720214">
                  <a:moveTo>
                    <a:pt x="0" y="17199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92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065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9386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2361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505724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715757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2077631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269693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421521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2573362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678" y="791373"/>
            <a:ext cx="4133850" cy="1892568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Generate</a:t>
            </a: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sequences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of</a:t>
            </a:r>
            <a:r>
              <a:rPr sz="11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actions.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02699"/>
              </a:lnSpc>
              <a:spcBef>
                <a:spcPts val="32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Expansion:</a:t>
            </a:r>
            <a:r>
              <a:rPr sz="1100" spc="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applying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operators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successor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function)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3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strategy:</a:t>
            </a:r>
            <a:r>
              <a:rPr sz="1100" spc="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step,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choose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expand.</a:t>
            </a:r>
            <a:endParaRPr sz="1100">
              <a:latin typeface="Arial"/>
              <a:cs typeface="Arial"/>
            </a:endParaRPr>
          </a:p>
          <a:p>
            <a:pPr marL="289553" marR="99058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Tree:</a:t>
            </a:r>
            <a:r>
              <a:rPr sz="1100" spc="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represents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expansion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starting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root</a:t>
            </a:r>
            <a:r>
              <a:rPr sz="11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tree)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leaves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tree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represent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either:</a:t>
            </a:r>
            <a:endParaRPr sz="1100">
              <a:latin typeface="Arial"/>
              <a:cs typeface="Arial"/>
            </a:endParaRPr>
          </a:p>
          <a:p>
            <a:pPr marL="566406" marR="2633915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states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expand solutions</a:t>
            </a:r>
            <a:endParaRPr sz="1000">
              <a:latin typeface="Arial"/>
              <a:cs typeface="Arial"/>
            </a:endParaRPr>
          </a:p>
          <a:p>
            <a:pPr marL="566406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dead-</a:t>
            </a:r>
            <a:r>
              <a:rPr sz="1000" spc="-20" dirty="0">
                <a:latin typeface="Arial"/>
                <a:cs typeface="Arial"/>
              </a:rPr>
              <a:t>ends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24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Tree Search</a:t>
            </a:r>
            <a:r>
              <a:rPr spc="5" dirty="0"/>
              <a:t> </a:t>
            </a:r>
            <a:r>
              <a:rPr spc="-10" dirty="0"/>
              <a:t>Algorithms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11805"/>
            <a:chOff x="129196" y="432091"/>
            <a:chExt cx="4400550" cy="30118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84785"/>
            </a:xfrm>
            <a:custGeom>
              <a:avLst/>
              <a:gdLst/>
              <a:ahLst/>
              <a:cxnLst/>
              <a:rect l="l" t="t" r="r" b="b"/>
              <a:pathLst>
                <a:path w="4349750" h="18478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4285"/>
                  </a:lnTo>
                  <a:lnTo>
                    <a:pt x="4349657" y="184285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03720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342094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32939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657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47969"/>
              <a:ext cx="4349750" cy="2745105"/>
            </a:xfrm>
            <a:custGeom>
              <a:avLst/>
              <a:gdLst/>
              <a:ahLst/>
              <a:cxnLst/>
              <a:rect l="l" t="t" r="r" b="b"/>
              <a:pathLst>
                <a:path w="4349750" h="2745104">
                  <a:moveTo>
                    <a:pt x="4349657" y="0"/>
                  </a:moveTo>
                  <a:lnTo>
                    <a:pt x="0" y="0"/>
                  </a:lnTo>
                  <a:lnTo>
                    <a:pt x="0" y="2694124"/>
                  </a:lnTo>
                  <a:lnTo>
                    <a:pt x="4008" y="2713849"/>
                  </a:lnTo>
                  <a:lnTo>
                    <a:pt x="14922" y="2730002"/>
                  </a:lnTo>
                  <a:lnTo>
                    <a:pt x="31075" y="2740916"/>
                  </a:lnTo>
                  <a:lnTo>
                    <a:pt x="50800" y="2744924"/>
                  </a:lnTo>
                  <a:lnTo>
                    <a:pt x="4298856" y="2744924"/>
                  </a:lnTo>
                  <a:lnTo>
                    <a:pt x="4318581" y="2740916"/>
                  </a:lnTo>
                  <a:lnTo>
                    <a:pt x="4334734" y="2730002"/>
                  </a:lnTo>
                  <a:lnTo>
                    <a:pt x="4345648" y="2713849"/>
                  </a:lnTo>
                  <a:lnTo>
                    <a:pt x="4349657" y="269412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89"/>
              <a:ext cx="0" cy="2847340"/>
            </a:xfrm>
            <a:custGeom>
              <a:avLst/>
              <a:gdLst/>
              <a:ahLst/>
              <a:cxnLst/>
              <a:rect l="l" t="t" r="r" b="b"/>
              <a:pathLst>
                <a:path h="2847340">
                  <a:moveTo>
                    <a:pt x="0" y="28467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695871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87946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39774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122" y="1343431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122" y="1482610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59750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9679" y="383996"/>
            <a:ext cx="4180840" cy="153913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spcBef>
                <a:spcPts val="380"/>
              </a:spcBef>
            </a:pPr>
            <a:r>
              <a:rPr sz="1100" spc="-40" dirty="0">
                <a:solidFill>
                  <a:srgbClr val="3333B2"/>
                </a:solidFill>
                <a:latin typeface="Arial"/>
                <a:cs typeface="Arial"/>
              </a:rPr>
              <a:t>Tree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2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Basic</a:t>
            </a:r>
            <a:r>
              <a:rPr sz="1100" spc="-3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idea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Off-</a:t>
            </a:r>
            <a:r>
              <a:rPr sz="1100" dirty="0">
                <a:latin typeface="Arial"/>
                <a:cs typeface="Arial"/>
              </a:rPr>
              <a:t>line,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exploration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space</a:t>
            </a:r>
            <a:endParaRPr sz="1100">
              <a:latin typeface="Arial"/>
              <a:cs typeface="Arial"/>
            </a:endParaRPr>
          </a:p>
          <a:p>
            <a:pPr marL="5664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start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initial</a:t>
            </a:r>
            <a:r>
              <a:rPr sz="1000" spc="-10" dirty="0">
                <a:latin typeface="Arial"/>
                <a:cs typeface="Arial"/>
              </a:rPr>
              <a:t> state</a:t>
            </a:r>
            <a:endParaRPr sz="1000">
              <a:latin typeface="Arial"/>
              <a:cs typeface="Arial"/>
            </a:endParaRPr>
          </a:p>
          <a:p>
            <a:pPr marL="566406" marR="938507">
              <a:lnSpc>
                <a:spcPts val="1100"/>
              </a:lnSpc>
              <a:spcBef>
                <a:spcPts val="114"/>
              </a:spcBef>
            </a:pPr>
            <a:r>
              <a:rPr sz="1000" dirty="0">
                <a:latin typeface="Arial"/>
                <a:cs typeface="Arial"/>
              </a:rPr>
              <a:t>pick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successors </a:t>
            </a:r>
            <a:r>
              <a:rPr sz="1000" dirty="0">
                <a:latin typeface="Arial"/>
                <a:cs typeface="Arial"/>
              </a:rPr>
              <a:t>(a.k.a.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expanding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node)</a:t>
            </a:r>
            <a:r>
              <a:rPr sz="1000" spc="-10" dirty="0">
                <a:latin typeface="Arial"/>
                <a:cs typeface="Arial"/>
              </a:rPr>
              <a:t> states)</a:t>
            </a:r>
            <a:endParaRPr sz="1000">
              <a:latin typeface="Arial"/>
              <a:cs typeface="Arial"/>
            </a:endParaRPr>
          </a:p>
          <a:p>
            <a:pPr marL="843894" marR="394325">
              <a:lnSpc>
                <a:spcPct val="101499"/>
              </a:lnSpc>
              <a:spcBef>
                <a:spcPts val="155"/>
              </a:spcBef>
            </a:pPr>
            <a:r>
              <a:rPr sz="900" dirty="0">
                <a:latin typeface="Arial"/>
                <a:cs typeface="Arial"/>
              </a:rPr>
              <a:t>set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current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leaves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called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frontier</a:t>
            </a:r>
            <a:r>
              <a:rPr sz="9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(a.k.a.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fringe</a:t>
            </a:r>
            <a:r>
              <a:rPr sz="900" dirty="0">
                <a:latin typeface="Arial"/>
                <a:cs typeface="Arial"/>
              </a:rPr>
              <a:t>,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open</a:t>
            </a:r>
            <a:r>
              <a:rPr sz="9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0000FF"/>
                </a:solidFill>
                <a:latin typeface="Arial"/>
                <a:cs typeface="Arial"/>
              </a:rPr>
              <a:t>list</a:t>
            </a:r>
            <a:r>
              <a:rPr sz="900" spc="-10" dirty="0">
                <a:latin typeface="Arial"/>
                <a:cs typeface="Arial"/>
              </a:rPr>
              <a:t>) </a:t>
            </a:r>
            <a:r>
              <a:rPr sz="900" dirty="0">
                <a:latin typeface="Arial"/>
                <a:cs typeface="Arial"/>
              </a:rPr>
              <a:t>strategy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for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picking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leaves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critical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</a:t>
            </a:r>
            <a:r>
              <a:rPr sz="9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9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0000FF"/>
                </a:solidFill>
                <a:latin typeface="Arial"/>
                <a:cs typeface="Arial"/>
              </a:rPr>
              <a:t>strategy</a:t>
            </a:r>
            <a:r>
              <a:rPr sz="900" spc="-10" dirty="0"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  <a:p>
            <a:pPr marL="566406" marR="5080">
              <a:spcBef>
                <a:spcPts val="215"/>
              </a:spcBef>
            </a:pPr>
            <a:r>
              <a:rPr sz="1000" dirty="0">
                <a:latin typeface="Arial"/>
                <a:cs typeface="Arial"/>
              </a:rPr>
              <a:t>ends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when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either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is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reached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no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more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candidates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to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are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available</a:t>
            </a:r>
            <a:r>
              <a:rPr sz="1000" spc="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(or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time-out/memory-</a:t>
            </a:r>
            <a:r>
              <a:rPr sz="1000" dirty="0">
                <a:latin typeface="Arial"/>
                <a:cs typeface="Arial"/>
              </a:rPr>
              <a:t>out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occur)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2378" y="2067094"/>
            <a:ext cx="4247986" cy="116778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84991" y="3261524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3" y="45565"/>
            <a:ext cx="24669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Tree</a:t>
            </a:r>
            <a:r>
              <a:rPr sz="1400" spc="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Algorithms</a:t>
            </a:r>
            <a:r>
              <a:rPr sz="1400" spc="5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[cont.]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3002280"/>
            <a:chOff x="129196" y="432091"/>
            <a:chExt cx="4400550" cy="300228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3241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1971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497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79"/>
              <a:ext cx="4349750" cy="2907030"/>
            </a:xfrm>
            <a:custGeom>
              <a:avLst/>
              <a:gdLst/>
              <a:ahLst/>
              <a:cxnLst/>
              <a:rect l="l" t="t" r="r" b="b"/>
              <a:pathLst>
                <a:path w="4349750" h="2907029">
                  <a:moveTo>
                    <a:pt x="4349657" y="0"/>
                  </a:moveTo>
                  <a:lnTo>
                    <a:pt x="0" y="0"/>
                  </a:lnTo>
                  <a:lnTo>
                    <a:pt x="0" y="2855937"/>
                  </a:lnTo>
                  <a:lnTo>
                    <a:pt x="4008" y="2875661"/>
                  </a:lnTo>
                  <a:lnTo>
                    <a:pt x="14922" y="2891814"/>
                  </a:lnTo>
                  <a:lnTo>
                    <a:pt x="31075" y="2902729"/>
                  </a:lnTo>
                  <a:lnTo>
                    <a:pt x="50800" y="2906737"/>
                  </a:lnTo>
                  <a:lnTo>
                    <a:pt x="4298856" y="2906737"/>
                  </a:lnTo>
                  <a:lnTo>
                    <a:pt x="4318581" y="2902729"/>
                  </a:lnTo>
                  <a:lnTo>
                    <a:pt x="4334734" y="2891814"/>
                  </a:lnTo>
                  <a:lnTo>
                    <a:pt x="4345648" y="2875661"/>
                  </a:lnTo>
                  <a:lnTo>
                    <a:pt x="4349657" y="285593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16"/>
              <a:ext cx="0" cy="2830830"/>
            </a:xfrm>
            <a:custGeom>
              <a:avLst/>
              <a:gdLst/>
              <a:ahLst/>
              <a:cxnLst/>
              <a:rect l="l" t="t" r="r" b="b"/>
              <a:pathLst>
                <a:path h="2830829">
                  <a:moveTo>
                    <a:pt x="0" y="283074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206" y="501782"/>
              <a:ext cx="2973621" cy="26521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73573" y="3252570"/>
            <a:ext cx="86614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(Courtesy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of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Maria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10" dirty="0">
                <a:solidFill>
                  <a:srgbClr val="9300D3"/>
                </a:solidFill>
                <a:latin typeface="Arial"/>
                <a:cs typeface="Arial"/>
              </a:rPr>
              <a:t>Simi,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UniPI)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26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81" y="45565"/>
            <a:ext cx="17754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400" spc="-20" dirty="0">
                <a:solidFill>
                  <a:srgbClr val="3333B2"/>
                </a:solidFill>
                <a:latin typeface="Arial"/>
                <a:cs typeface="Arial"/>
              </a:rPr>
              <a:t>Tree-</a:t>
            </a:r>
            <a:r>
              <a:rPr sz="1400" dirty="0">
                <a:solidFill>
                  <a:srgbClr val="3333B2"/>
                </a:solidFill>
                <a:latin typeface="Arial"/>
                <a:cs typeface="Arial"/>
              </a:rPr>
              <a:t>Search</a:t>
            </a:r>
            <a:r>
              <a:rPr sz="1400" spc="9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33B2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1577" y="538314"/>
            <a:ext cx="4400550" cy="2663190"/>
            <a:chOff x="129196" y="538314"/>
            <a:chExt cx="4400550" cy="2663190"/>
          </a:xfrm>
        </p:grpSpPr>
        <p:sp>
          <p:nvSpPr>
            <p:cNvPr id="4" name="object 4"/>
            <p:cNvSpPr/>
            <p:nvPr/>
          </p:nvSpPr>
          <p:spPr>
            <a:xfrm>
              <a:off x="129196" y="53831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099866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087166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88873"/>
              <a:ext cx="50800" cy="25109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82703"/>
              <a:ext cx="4349750" cy="2568575"/>
            </a:xfrm>
            <a:custGeom>
              <a:avLst/>
              <a:gdLst/>
              <a:ahLst/>
              <a:cxnLst/>
              <a:rect l="l" t="t" r="r" b="b"/>
              <a:pathLst>
                <a:path w="4349750" h="2568575">
                  <a:moveTo>
                    <a:pt x="4349657" y="0"/>
                  </a:moveTo>
                  <a:lnTo>
                    <a:pt x="0" y="0"/>
                  </a:lnTo>
                  <a:lnTo>
                    <a:pt x="0" y="2517163"/>
                  </a:lnTo>
                  <a:lnTo>
                    <a:pt x="4008" y="2536888"/>
                  </a:lnTo>
                  <a:lnTo>
                    <a:pt x="14922" y="2553041"/>
                  </a:lnTo>
                  <a:lnTo>
                    <a:pt x="31075" y="2563955"/>
                  </a:lnTo>
                  <a:lnTo>
                    <a:pt x="50800" y="2567964"/>
                  </a:lnTo>
                  <a:lnTo>
                    <a:pt x="4298856" y="2567964"/>
                  </a:lnTo>
                  <a:lnTo>
                    <a:pt x="4318581" y="2563955"/>
                  </a:lnTo>
                  <a:lnTo>
                    <a:pt x="4334734" y="2553041"/>
                  </a:lnTo>
                  <a:lnTo>
                    <a:pt x="4345648" y="2536888"/>
                  </a:lnTo>
                  <a:lnTo>
                    <a:pt x="4349657" y="251716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626940"/>
              <a:ext cx="0" cy="2492375"/>
            </a:xfrm>
            <a:custGeom>
              <a:avLst/>
              <a:gdLst/>
              <a:ahLst/>
              <a:cxnLst/>
              <a:rect l="l" t="t" r="r" b="b"/>
              <a:pathLst>
                <a:path h="2492375">
                  <a:moveTo>
                    <a:pt x="0" y="249197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6142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6015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888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7" y="608050"/>
              <a:ext cx="4247852" cy="23133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14646" y="3020021"/>
            <a:ext cx="158369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985770"/>
            <a:chOff x="129196" y="432091"/>
            <a:chExt cx="4400550" cy="298577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316147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303447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8334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483"/>
              <a:ext cx="4349750" cy="2890520"/>
            </a:xfrm>
            <a:custGeom>
              <a:avLst/>
              <a:gdLst/>
              <a:ahLst/>
              <a:cxnLst/>
              <a:rect l="l" t="t" r="r" b="b"/>
              <a:pathLst>
                <a:path w="4349750" h="2890520">
                  <a:moveTo>
                    <a:pt x="4349657" y="0"/>
                  </a:moveTo>
                  <a:lnTo>
                    <a:pt x="0" y="0"/>
                  </a:lnTo>
                  <a:lnTo>
                    <a:pt x="0" y="2839664"/>
                  </a:lnTo>
                  <a:lnTo>
                    <a:pt x="4008" y="2859389"/>
                  </a:lnTo>
                  <a:lnTo>
                    <a:pt x="14922" y="2875542"/>
                  </a:lnTo>
                  <a:lnTo>
                    <a:pt x="31075" y="2886456"/>
                  </a:lnTo>
                  <a:lnTo>
                    <a:pt x="50800" y="2890465"/>
                  </a:lnTo>
                  <a:lnTo>
                    <a:pt x="4298856" y="2890465"/>
                  </a:lnTo>
                  <a:lnTo>
                    <a:pt x="4318581" y="2886456"/>
                  </a:lnTo>
                  <a:lnTo>
                    <a:pt x="4334734" y="2875542"/>
                  </a:lnTo>
                  <a:lnTo>
                    <a:pt x="4345648" y="2859389"/>
                  </a:lnTo>
                  <a:lnTo>
                    <a:pt x="4349657" y="283966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20"/>
              <a:ext cx="0" cy="2814955"/>
            </a:xfrm>
            <a:custGeom>
              <a:avLst/>
              <a:gdLst/>
              <a:ahLst/>
              <a:cxnLst/>
              <a:rect l="l" t="t" r="r" b="b"/>
              <a:pathLst>
                <a:path h="2814954">
                  <a:moveTo>
                    <a:pt x="0" y="28144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2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6593" y="452477"/>
            <a:ext cx="25800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simplified </a:t>
            </a:r>
            <a:r>
              <a:rPr sz="1100" dirty="0">
                <a:latin typeface="Arial"/>
                <a:cs typeface="Arial"/>
              </a:rPr>
              <a:t>road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map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Romania.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381" y="645534"/>
            <a:ext cx="4247833" cy="2563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84991" y="3235578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28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1"/>
            <a:ext cx="4400550" cy="2795270"/>
            <a:chOff x="129196" y="432091"/>
            <a:chExt cx="4400550" cy="2795270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2381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125609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112909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6492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6635"/>
              <a:ext cx="4349750" cy="2520315"/>
            </a:xfrm>
            <a:custGeom>
              <a:avLst/>
              <a:gdLst/>
              <a:ahLst/>
              <a:cxnLst/>
              <a:rect l="l" t="t" r="r" b="b"/>
              <a:pathLst>
                <a:path w="4349750" h="2520315">
                  <a:moveTo>
                    <a:pt x="4349657" y="0"/>
                  </a:moveTo>
                  <a:lnTo>
                    <a:pt x="0" y="0"/>
                  </a:lnTo>
                  <a:lnTo>
                    <a:pt x="0" y="2468974"/>
                  </a:lnTo>
                  <a:lnTo>
                    <a:pt x="4008" y="2488699"/>
                  </a:lnTo>
                  <a:lnTo>
                    <a:pt x="14922" y="2504852"/>
                  </a:lnTo>
                  <a:lnTo>
                    <a:pt x="31075" y="2515766"/>
                  </a:lnTo>
                  <a:lnTo>
                    <a:pt x="50800" y="2519774"/>
                  </a:lnTo>
                  <a:lnTo>
                    <a:pt x="4298856" y="2519774"/>
                  </a:lnTo>
                  <a:lnTo>
                    <a:pt x="4318581" y="2515766"/>
                  </a:lnTo>
                  <a:lnTo>
                    <a:pt x="4334734" y="2504852"/>
                  </a:lnTo>
                  <a:lnTo>
                    <a:pt x="4345648" y="2488699"/>
                  </a:lnTo>
                  <a:lnTo>
                    <a:pt x="4349657" y="2468974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4"/>
              <a:ext cx="0" cy="2630805"/>
            </a:xfrm>
            <a:custGeom>
              <a:avLst/>
              <a:gdLst/>
              <a:ahLst/>
              <a:cxnLst/>
              <a:rect l="l" t="t" r="r" b="b"/>
              <a:pathLst>
                <a:path h="2630805">
                  <a:moveTo>
                    <a:pt x="0" y="26302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539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6571"/>
              <a:ext cx="76809" cy="768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6604"/>
              <a:ext cx="76809" cy="768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36636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9681" y="366951"/>
            <a:ext cx="4236085" cy="1072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2597720" indent="-277488">
              <a:lnSpc>
                <a:spcPct val="129400"/>
              </a:lnSpc>
              <a:spcBef>
                <a:spcPts val="100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Expanding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tree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5"/>
              </a:spcBef>
            </a:pP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Expand</a:t>
            </a:r>
            <a:r>
              <a:rPr sz="1100" spc="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initial</a:t>
            </a:r>
            <a:r>
              <a:rPr sz="1100" spc="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CDC3"/>
                </a:solidFill>
                <a:latin typeface="Arial"/>
                <a:cs typeface="Arial"/>
              </a:rPr>
              <a:t>state</a:t>
            </a:r>
            <a:r>
              <a:rPr sz="1100" spc="10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C3CDC3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C3CDC3"/>
                </a:solidFill>
                <a:latin typeface="Meiryo UI"/>
                <a:cs typeface="Meiryo UI"/>
              </a:rPr>
              <a:t>⇒</a:t>
            </a:r>
            <a:r>
              <a:rPr sz="1100" i="1" spc="-60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i="1" spc="-40" dirty="0">
                <a:solidFill>
                  <a:srgbClr val="C3DCC3"/>
                </a:solidFill>
                <a:latin typeface="Meiryo UI"/>
                <a:cs typeface="Meiryo UI"/>
              </a:rPr>
              <a:t>{</a:t>
            </a:r>
            <a:r>
              <a:rPr sz="1100" i="1" spc="-40" dirty="0">
                <a:solidFill>
                  <a:srgbClr val="C3DCC3"/>
                </a:solidFill>
                <a:latin typeface="Arial"/>
                <a:cs typeface="Arial"/>
              </a:rPr>
              <a:t>Sibiu</a:t>
            </a:r>
            <a:r>
              <a:rPr sz="1100" i="1" spc="-4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C3DCC3"/>
                </a:solidFill>
                <a:latin typeface="Arial"/>
                <a:cs typeface="Arial"/>
              </a:rPr>
              <a:t>Timisoara</a:t>
            </a:r>
            <a:r>
              <a:rPr sz="1100" i="1" spc="-3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C3DCC3"/>
                </a:solidFill>
                <a:latin typeface="Arial"/>
                <a:cs typeface="Arial"/>
              </a:rPr>
              <a:t>Zerind</a:t>
            </a:r>
            <a:r>
              <a:rPr sz="1100" i="1" spc="-10" dirty="0">
                <a:solidFill>
                  <a:srgbClr val="C3DCC3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Pick&amp;expand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Sibiu</a:t>
            </a:r>
            <a:r>
              <a:rPr sz="1100" spc="-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C3CDC3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C3CDC3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i="1" spc="-35" dirty="0">
                <a:solidFill>
                  <a:srgbClr val="C3DCC3"/>
                </a:solidFill>
                <a:latin typeface="Meiryo UI"/>
                <a:cs typeface="Meiryo UI"/>
              </a:rPr>
              <a:t>{</a:t>
            </a:r>
            <a:r>
              <a:rPr sz="1100" i="1" spc="-35" dirty="0">
                <a:solidFill>
                  <a:srgbClr val="C3DCC3"/>
                </a:solidFill>
                <a:latin typeface="Arial"/>
                <a:cs typeface="Arial"/>
              </a:rPr>
              <a:t>Arad</a:t>
            </a:r>
            <a:r>
              <a:rPr sz="1100" i="1" spc="-35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C3DCC3"/>
                </a:solidFill>
                <a:latin typeface="Arial"/>
                <a:cs typeface="Arial"/>
              </a:rPr>
              <a:t>Fagaras</a:t>
            </a:r>
            <a:r>
              <a:rPr sz="1100" i="1" spc="-3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C3DCC3"/>
                </a:solidFill>
                <a:latin typeface="Arial"/>
                <a:cs typeface="Arial"/>
              </a:rPr>
              <a:t>Oradea</a:t>
            </a:r>
            <a:r>
              <a:rPr sz="1100" i="1" spc="-3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C3DCC3"/>
                </a:solidFill>
                <a:latin typeface="Arial"/>
                <a:cs typeface="Arial"/>
              </a:rPr>
              <a:t>Rimnicu</a:t>
            </a:r>
            <a:r>
              <a:rPr sz="1100" i="1" spc="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C3DCC3"/>
                </a:solidFill>
                <a:latin typeface="Arial"/>
                <a:cs typeface="Arial"/>
              </a:rPr>
              <a:t>Vicea</a:t>
            </a:r>
            <a:r>
              <a:rPr sz="1100" i="1" spc="-10" dirty="0">
                <a:solidFill>
                  <a:srgbClr val="C3DCC3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0"/>
              </a:spcBef>
            </a:pP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80" y="1580459"/>
            <a:ext cx="4248165" cy="126586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1577" y="3290381"/>
            <a:ext cx="4400550" cy="165735"/>
            <a:chOff x="129196" y="3290379"/>
            <a:chExt cx="4400550" cy="165735"/>
          </a:xfrm>
        </p:grpSpPr>
        <p:sp>
          <p:nvSpPr>
            <p:cNvPr id="21" name="object 21"/>
            <p:cNvSpPr/>
            <p:nvPr/>
          </p:nvSpPr>
          <p:spPr>
            <a:xfrm>
              <a:off x="129196" y="3290379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8853" y="3340938"/>
              <a:ext cx="50800" cy="1150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196" y="3334808"/>
              <a:ext cx="4349750" cy="121285"/>
            </a:xfrm>
            <a:custGeom>
              <a:avLst/>
              <a:gdLst/>
              <a:ahLst/>
              <a:cxnLst/>
              <a:rect l="l" t="t" r="r" b="b"/>
              <a:pathLst>
                <a:path w="4349750" h="121285">
                  <a:moveTo>
                    <a:pt x="4349657" y="0"/>
                  </a:moveTo>
                  <a:lnTo>
                    <a:pt x="0" y="0"/>
                  </a:lnTo>
                  <a:lnTo>
                    <a:pt x="0" y="121192"/>
                  </a:lnTo>
                  <a:lnTo>
                    <a:pt x="4349657" y="12119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3379045"/>
              <a:ext cx="0" cy="77470"/>
            </a:xfrm>
            <a:custGeom>
              <a:avLst/>
              <a:gdLst/>
              <a:ahLst/>
              <a:cxnLst/>
              <a:rect l="l" t="t" r="r" b="b"/>
              <a:pathLst>
                <a:path h="77470">
                  <a:moveTo>
                    <a:pt x="0" y="769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8853" y="33663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8853" y="33536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8853" y="334094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84991" y="3046067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9678" y="3317275"/>
            <a:ext cx="388874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Beware: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40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Sibiu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(repeated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loopy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path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!)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238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79356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66656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50303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656641"/>
              <a:ext cx="4349750" cy="2373630"/>
            </a:xfrm>
            <a:custGeom>
              <a:avLst/>
              <a:gdLst/>
              <a:ahLst/>
              <a:cxnLst/>
              <a:rect l="l" t="t" r="r" b="b"/>
              <a:pathLst>
                <a:path w="4349750" h="2373630">
                  <a:moveTo>
                    <a:pt x="4349657" y="0"/>
                  </a:moveTo>
                  <a:lnTo>
                    <a:pt x="0" y="0"/>
                  </a:lnTo>
                  <a:lnTo>
                    <a:pt x="0" y="2322715"/>
                  </a:lnTo>
                  <a:lnTo>
                    <a:pt x="4008" y="2342440"/>
                  </a:lnTo>
                  <a:lnTo>
                    <a:pt x="14922" y="2358593"/>
                  </a:lnTo>
                  <a:lnTo>
                    <a:pt x="31075" y="2369507"/>
                  </a:lnTo>
                  <a:lnTo>
                    <a:pt x="50800" y="2373515"/>
                  </a:lnTo>
                  <a:lnTo>
                    <a:pt x="4298856" y="2373515"/>
                  </a:lnTo>
                  <a:lnTo>
                    <a:pt x="4318581" y="2369507"/>
                  </a:lnTo>
                  <a:lnTo>
                    <a:pt x="4334734" y="2358593"/>
                  </a:lnTo>
                  <a:lnTo>
                    <a:pt x="4345648" y="2342440"/>
                  </a:lnTo>
                  <a:lnTo>
                    <a:pt x="4349657" y="232271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14400"/>
              <a:ext cx="0" cy="2484120"/>
            </a:xfrm>
            <a:custGeom>
              <a:avLst/>
              <a:gdLst/>
              <a:ahLst/>
              <a:cxnLst/>
              <a:rect l="l" t="t" r="r" b="b"/>
              <a:pathLst>
                <a:path h="2484120">
                  <a:moveTo>
                    <a:pt x="0" y="248400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5017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90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47630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53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6571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6604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36636"/>
              <a:ext cx="76809" cy="7680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9681" y="366939"/>
            <a:ext cx="4236085" cy="1072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2597720" indent="-277488">
              <a:lnSpc>
                <a:spcPct val="129400"/>
              </a:lnSpc>
              <a:spcBef>
                <a:spcPts val="100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Expanding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tree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i="1" spc="-4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4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i="1" spc="-4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solidFill>
                  <a:srgbClr val="C3CDC3"/>
                </a:solidFill>
                <a:latin typeface="Arial"/>
                <a:cs typeface="Arial"/>
              </a:rPr>
              <a:t>Pick&amp;expand</a:t>
            </a:r>
            <a:r>
              <a:rPr sz="1100" spc="-15" dirty="0">
                <a:solidFill>
                  <a:srgbClr val="C3CDC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3DCC3"/>
                </a:solidFill>
                <a:latin typeface="Arial"/>
                <a:cs typeface="Arial"/>
              </a:rPr>
              <a:t>Sibiu</a:t>
            </a:r>
            <a:r>
              <a:rPr sz="1100" spc="-5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C3CDC3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C3CDC3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C3CDC3"/>
                </a:solidFill>
                <a:latin typeface="Meiryo UI"/>
                <a:cs typeface="Meiryo UI"/>
              </a:rPr>
              <a:t> </a:t>
            </a:r>
            <a:r>
              <a:rPr sz="1100" i="1" spc="-35" dirty="0">
                <a:solidFill>
                  <a:srgbClr val="C3DCC3"/>
                </a:solidFill>
                <a:latin typeface="Meiryo UI"/>
                <a:cs typeface="Meiryo UI"/>
              </a:rPr>
              <a:t>{</a:t>
            </a:r>
            <a:r>
              <a:rPr sz="1100" i="1" spc="-35" dirty="0">
                <a:solidFill>
                  <a:srgbClr val="C3DCC3"/>
                </a:solidFill>
                <a:latin typeface="Arial"/>
                <a:cs typeface="Arial"/>
              </a:rPr>
              <a:t>Arad</a:t>
            </a:r>
            <a:r>
              <a:rPr sz="1100" i="1" spc="-35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C3DCC3"/>
                </a:solidFill>
                <a:latin typeface="Arial"/>
                <a:cs typeface="Arial"/>
              </a:rPr>
              <a:t>Fagaras</a:t>
            </a:r>
            <a:r>
              <a:rPr sz="1100" i="1" spc="-3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C3DCC3"/>
                </a:solidFill>
                <a:latin typeface="Arial"/>
                <a:cs typeface="Arial"/>
              </a:rPr>
              <a:t>Oradea</a:t>
            </a:r>
            <a:r>
              <a:rPr sz="1100" i="1" spc="-30" dirty="0">
                <a:solidFill>
                  <a:srgbClr val="C3DCC3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C3DCC3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C3DCC3"/>
                </a:solidFill>
                <a:latin typeface="Arial"/>
                <a:cs typeface="Arial"/>
              </a:rPr>
              <a:t>Rimnicu</a:t>
            </a:r>
            <a:r>
              <a:rPr sz="1100" i="1" spc="50" dirty="0">
                <a:solidFill>
                  <a:srgbClr val="C3DCC3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C3DCC3"/>
                </a:solidFill>
                <a:latin typeface="Arial"/>
                <a:cs typeface="Arial"/>
              </a:rPr>
              <a:t>Vicea</a:t>
            </a:r>
            <a:r>
              <a:rPr sz="1100" i="1" spc="-10" dirty="0">
                <a:solidFill>
                  <a:srgbClr val="C3DCC3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0"/>
              </a:spcBef>
            </a:pP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80" y="1580473"/>
            <a:ext cx="4247925" cy="129167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684991" y="2898786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131" y="3160432"/>
            <a:ext cx="4400550" cy="296545"/>
            <a:chOff x="129196" y="3144125"/>
            <a:chExt cx="4400550" cy="296545"/>
          </a:xfrm>
        </p:grpSpPr>
        <p:sp>
          <p:nvSpPr>
            <p:cNvPr id="41" name="object 41"/>
            <p:cNvSpPr/>
            <p:nvPr/>
          </p:nvSpPr>
          <p:spPr>
            <a:xfrm>
              <a:off x="129196" y="3144125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338537"/>
              <a:ext cx="101600" cy="101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325837"/>
              <a:ext cx="4298856" cy="11430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194684"/>
              <a:ext cx="50800" cy="14385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9196" y="3188542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32779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2200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2073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19467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69678" y="3171022"/>
            <a:ext cx="388874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Beware: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40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Sibiu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(repeated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  <a:hlinkClick r:id="rId14" action="ppaction://hlinksldjump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loop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pat</a:t>
            </a:r>
            <a:r>
              <a:rPr sz="1100" u="heavy" spc="-10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Arial"/>
                <a:cs typeface="Arial"/>
                <a:hlinkClick r:id="rId17" action="ppaction://hlinksldjump"/>
              </a:rPr>
              <a:t>h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  <a:hlinkClick r:id="rId18" action="ppaction://hlinksldjump"/>
              </a:rPr>
              <a:t>!)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84575"/>
            <a:ext cx="203200" cy="48260"/>
            <a:chOff x="3810101" y="3284575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302" y="331632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1"/>
            <a:ext cx="4400550" cy="2604770"/>
            <a:chOff x="129196" y="432091"/>
            <a:chExt cx="4400550" cy="260477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238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35224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2523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4588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656635"/>
              <a:ext cx="4349750" cy="2329815"/>
            </a:xfrm>
            <a:custGeom>
              <a:avLst/>
              <a:gdLst/>
              <a:ahLst/>
              <a:cxnLst/>
              <a:rect l="l" t="t" r="r" b="b"/>
              <a:pathLst>
                <a:path w="4349750" h="2329815">
                  <a:moveTo>
                    <a:pt x="4349657" y="0"/>
                  </a:moveTo>
                  <a:lnTo>
                    <a:pt x="0" y="0"/>
                  </a:lnTo>
                  <a:lnTo>
                    <a:pt x="0" y="2278589"/>
                  </a:lnTo>
                  <a:lnTo>
                    <a:pt x="4008" y="2298313"/>
                  </a:lnTo>
                  <a:lnTo>
                    <a:pt x="14922" y="2314466"/>
                  </a:lnTo>
                  <a:lnTo>
                    <a:pt x="31075" y="2325380"/>
                  </a:lnTo>
                  <a:lnTo>
                    <a:pt x="50800" y="2329389"/>
                  </a:lnTo>
                  <a:lnTo>
                    <a:pt x="4298856" y="2329389"/>
                  </a:lnTo>
                  <a:lnTo>
                    <a:pt x="4318581" y="2325380"/>
                  </a:lnTo>
                  <a:lnTo>
                    <a:pt x="4334734" y="2314466"/>
                  </a:lnTo>
                  <a:lnTo>
                    <a:pt x="4345648" y="2298313"/>
                  </a:lnTo>
                  <a:lnTo>
                    <a:pt x="4349657" y="22785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14394"/>
              <a:ext cx="0" cy="2440305"/>
            </a:xfrm>
            <a:custGeom>
              <a:avLst/>
              <a:gdLst/>
              <a:ahLst/>
              <a:cxnLst/>
              <a:rect l="l" t="t" r="r" b="b"/>
              <a:pathLst>
                <a:path h="2440305">
                  <a:moveTo>
                    <a:pt x="0" y="24398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5016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89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4762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53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6571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6604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36636"/>
              <a:ext cx="76809" cy="7680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9681" y="366951"/>
            <a:ext cx="4236085" cy="1072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2597720" indent="-277488">
              <a:lnSpc>
                <a:spcPct val="129400"/>
              </a:lnSpc>
              <a:spcBef>
                <a:spcPts val="100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Expanding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tree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i="1" spc="-4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4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i="1" spc="-4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Pick&amp;expand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i="1" spc="-35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35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Fagaras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Oradea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006300"/>
                </a:solidFill>
                <a:latin typeface="Arial"/>
                <a:cs typeface="Arial"/>
              </a:rPr>
              <a:t>Rimnicu</a:t>
            </a:r>
            <a:r>
              <a:rPr sz="1100" i="1" spc="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Vicea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0"/>
              </a:spcBef>
            </a:pPr>
            <a:r>
              <a:rPr sz="1100" spc="-25" dirty="0">
                <a:solidFill>
                  <a:srgbClr val="C3CDC3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78" y="1580445"/>
            <a:ext cx="4248172" cy="124756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31577" y="3099995"/>
            <a:ext cx="4400550" cy="296545"/>
            <a:chOff x="129196" y="3099993"/>
            <a:chExt cx="4400550" cy="296545"/>
          </a:xfrm>
        </p:grpSpPr>
        <p:sp>
          <p:nvSpPr>
            <p:cNvPr id="40" name="object 40"/>
            <p:cNvSpPr/>
            <p:nvPr/>
          </p:nvSpPr>
          <p:spPr>
            <a:xfrm>
              <a:off x="129196" y="309999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294418"/>
              <a:ext cx="101600" cy="101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281718"/>
              <a:ext cx="4298856" cy="1143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150552"/>
              <a:ext cx="50800" cy="1438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9196" y="3144422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188659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175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63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150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84991" y="285568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9678" y="3126889"/>
            <a:ext cx="388874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Beware: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40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Sibiu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(repeated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loopy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pat</a:t>
            </a:r>
            <a:r>
              <a:rPr sz="1100" u="heavy" spc="-10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!)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84575"/>
            <a:ext cx="203200" cy="48260"/>
            <a:chOff x="3810101" y="3284575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302" y="331632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1"/>
            <a:ext cx="4400550" cy="2604770"/>
            <a:chOff x="129196" y="432091"/>
            <a:chExt cx="4400550" cy="260477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238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35224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2523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4588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656635"/>
              <a:ext cx="4349750" cy="2329815"/>
            </a:xfrm>
            <a:custGeom>
              <a:avLst/>
              <a:gdLst/>
              <a:ahLst/>
              <a:cxnLst/>
              <a:rect l="l" t="t" r="r" b="b"/>
              <a:pathLst>
                <a:path w="4349750" h="2329815">
                  <a:moveTo>
                    <a:pt x="4349657" y="0"/>
                  </a:moveTo>
                  <a:lnTo>
                    <a:pt x="0" y="0"/>
                  </a:lnTo>
                  <a:lnTo>
                    <a:pt x="0" y="2278589"/>
                  </a:lnTo>
                  <a:lnTo>
                    <a:pt x="4008" y="2298313"/>
                  </a:lnTo>
                  <a:lnTo>
                    <a:pt x="14922" y="2314466"/>
                  </a:lnTo>
                  <a:lnTo>
                    <a:pt x="31075" y="2325380"/>
                  </a:lnTo>
                  <a:lnTo>
                    <a:pt x="50800" y="2329389"/>
                  </a:lnTo>
                  <a:lnTo>
                    <a:pt x="4298856" y="2329389"/>
                  </a:lnTo>
                  <a:lnTo>
                    <a:pt x="4318581" y="2325380"/>
                  </a:lnTo>
                  <a:lnTo>
                    <a:pt x="4334734" y="2314466"/>
                  </a:lnTo>
                  <a:lnTo>
                    <a:pt x="4345648" y="2298313"/>
                  </a:lnTo>
                  <a:lnTo>
                    <a:pt x="4349657" y="22785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14394"/>
              <a:ext cx="0" cy="2440305"/>
            </a:xfrm>
            <a:custGeom>
              <a:avLst/>
              <a:gdLst/>
              <a:ahLst/>
              <a:cxnLst/>
              <a:rect l="l" t="t" r="r" b="b"/>
              <a:pathLst>
                <a:path h="2440305">
                  <a:moveTo>
                    <a:pt x="0" y="24398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5016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89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4762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53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6571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6604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36636"/>
              <a:ext cx="76809" cy="7680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9681" y="366951"/>
            <a:ext cx="4236085" cy="1072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2597720" indent="-277488">
              <a:lnSpc>
                <a:spcPct val="129400"/>
              </a:lnSpc>
              <a:spcBef>
                <a:spcPts val="100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Expanding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tree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i="1" spc="-4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4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i="1" spc="-4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Pick&amp;expand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i="1" spc="-35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35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Fagaras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Oradea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006300"/>
                </a:solidFill>
                <a:latin typeface="Arial"/>
                <a:cs typeface="Arial"/>
              </a:rPr>
              <a:t>Rimnicu</a:t>
            </a:r>
            <a:r>
              <a:rPr sz="1100" i="1" spc="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Vicea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0"/>
              </a:spcBef>
            </a:pP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78" y="1580445"/>
            <a:ext cx="4248172" cy="124756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31577" y="3099995"/>
            <a:ext cx="4400550" cy="296545"/>
            <a:chOff x="129196" y="3099993"/>
            <a:chExt cx="4400550" cy="296545"/>
          </a:xfrm>
        </p:grpSpPr>
        <p:sp>
          <p:nvSpPr>
            <p:cNvPr id="40" name="object 40"/>
            <p:cNvSpPr/>
            <p:nvPr/>
          </p:nvSpPr>
          <p:spPr>
            <a:xfrm>
              <a:off x="129196" y="309999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294418"/>
              <a:ext cx="101600" cy="101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281718"/>
              <a:ext cx="4298856" cy="1143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150552"/>
              <a:ext cx="50800" cy="1438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9196" y="3144422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188659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175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63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150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84991" y="285568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9678" y="3126889"/>
            <a:ext cx="388874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Beware: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40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Sibiu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(repeated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loopy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pat</a:t>
            </a:r>
            <a:r>
              <a:rPr sz="1100" u="heavy" spc="-10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!)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84575"/>
            <a:ext cx="203200" cy="48260"/>
            <a:chOff x="3810101" y="3284575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302" y="3316325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20" dirty="0"/>
              <a:t>Tree-</a:t>
            </a:r>
            <a:r>
              <a:rPr dirty="0"/>
              <a:t>Search</a:t>
            </a:r>
            <a:r>
              <a:rPr spc="40" dirty="0"/>
              <a:t> </a:t>
            </a:r>
            <a:r>
              <a:rPr dirty="0"/>
              <a:t>Example:</a:t>
            </a:r>
            <a:r>
              <a:rPr spc="145" dirty="0"/>
              <a:t> </a:t>
            </a:r>
            <a:r>
              <a:rPr dirty="0"/>
              <a:t>Trip</a:t>
            </a:r>
            <a:r>
              <a:rPr spc="45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Arad</a:t>
            </a:r>
            <a:r>
              <a:rPr spc="45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spc="-10" dirty="0"/>
              <a:t>Bucharest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1"/>
            <a:ext cx="4400550" cy="2604770"/>
            <a:chOff x="129196" y="432091"/>
            <a:chExt cx="4400550" cy="260477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193040"/>
            </a:xfrm>
            <a:custGeom>
              <a:avLst/>
              <a:gdLst/>
              <a:ahLst/>
              <a:cxnLst/>
              <a:rect l="l" t="t" r="r" b="b"/>
              <a:pathLst>
                <a:path w="4349750" h="19304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2946"/>
                  </a:lnTo>
                  <a:lnTo>
                    <a:pt x="4349657" y="192946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238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935224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922523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4588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656635"/>
              <a:ext cx="4349750" cy="2329815"/>
            </a:xfrm>
            <a:custGeom>
              <a:avLst/>
              <a:gdLst/>
              <a:ahLst/>
              <a:cxnLst/>
              <a:rect l="l" t="t" r="r" b="b"/>
              <a:pathLst>
                <a:path w="4349750" h="2329815">
                  <a:moveTo>
                    <a:pt x="4349657" y="0"/>
                  </a:moveTo>
                  <a:lnTo>
                    <a:pt x="0" y="0"/>
                  </a:lnTo>
                  <a:lnTo>
                    <a:pt x="0" y="2278589"/>
                  </a:lnTo>
                  <a:lnTo>
                    <a:pt x="4008" y="2298313"/>
                  </a:lnTo>
                  <a:lnTo>
                    <a:pt x="14922" y="2314466"/>
                  </a:lnTo>
                  <a:lnTo>
                    <a:pt x="31075" y="2325380"/>
                  </a:lnTo>
                  <a:lnTo>
                    <a:pt x="50800" y="2329389"/>
                  </a:lnTo>
                  <a:lnTo>
                    <a:pt x="4298856" y="2329389"/>
                  </a:lnTo>
                  <a:lnTo>
                    <a:pt x="4318581" y="2325380"/>
                  </a:lnTo>
                  <a:lnTo>
                    <a:pt x="4334734" y="2314466"/>
                  </a:lnTo>
                  <a:lnTo>
                    <a:pt x="4345648" y="2298313"/>
                  </a:lnTo>
                  <a:lnTo>
                    <a:pt x="4349657" y="227858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14394"/>
              <a:ext cx="0" cy="2440305"/>
            </a:xfrm>
            <a:custGeom>
              <a:avLst/>
              <a:gdLst/>
              <a:ahLst/>
              <a:cxnLst/>
              <a:rect l="l" t="t" r="r" b="b"/>
              <a:pathLst>
                <a:path h="2440305">
                  <a:moveTo>
                    <a:pt x="0" y="24398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5016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89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4762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653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916571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126604"/>
              <a:ext cx="76809" cy="768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36636"/>
              <a:ext cx="76809" cy="7680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69681" y="366951"/>
            <a:ext cx="4236085" cy="1072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53" marR="2597720" indent="-277488">
              <a:lnSpc>
                <a:spcPct val="129400"/>
              </a:lnSpc>
              <a:spcBef>
                <a:spcPts val="100"/>
              </a:spcBef>
            </a:pP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Expanding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tree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Expand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60" dirty="0">
                <a:latin typeface="Meiryo UI"/>
                <a:cs typeface="Meiryo UI"/>
              </a:rPr>
              <a:t> </a:t>
            </a:r>
            <a:r>
              <a:rPr sz="1100" i="1" spc="-40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4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i="1" spc="-4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Timisoara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195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Zerind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Pick&amp;expand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6300"/>
                </a:solidFill>
                <a:latin typeface="Arial"/>
                <a:cs typeface="Arial"/>
              </a:rPr>
              <a:t>Sibiu</a:t>
            </a:r>
            <a:r>
              <a:rPr sz="11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spc="-85" dirty="0">
                <a:latin typeface="Tahoma"/>
                <a:cs typeface="Tahoma"/>
              </a:rPr>
              <a:t>=</a:t>
            </a:r>
            <a:r>
              <a:rPr sz="1100" i="1" spc="-85" dirty="0">
                <a:latin typeface="Meiryo UI"/>
                <a:cs typeface="Meiryo UI"/>
              </a:rPr>
              <a:t>⇒</a:t>
            </a:r>
            <a:r>
              <a:rPr sz="1100" i="1" spc="-75" dirty="0">
                <a:latin typeface="Meiryo UI"/>
                <a:cs typeface="Meiryo UI"/>
              </a:rPr>
              <a:t> </a:t>
            </a:r>
            <a:r>
              <a:rPr sz="1100" i="1" spc="-35" dirty="0">
                <a:solidFill>
                  <a:srgbClr val="006300"/>
                </a:solidFill>
                <a:latin typeface="Meiryo UI"/>
                <a:cs typeface="Meiryo UI"/>
              </a:rPr>
              <a:t>{</a:t>
            </a:r>
            <a:r>
              <a:rPr sz="1100" i="1" spc="-35" dirty="0">
                <a:solidFill>
                  <a:srgbClr val="006300"/>
                </a:solidFill>
                <a:latin typeface="Arial"/>
                <a:cs typeface="Arial"/>
              </a:rPr>
              <a:t>Arad</a:t>
            </a:r>
            <a:r>
              <a:rPr sz="1100" i="1" spc="-35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Fagaras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006300"/>
                </a:solidFill>
                <a:latin typeface="Arial"/>
                <a:cs typeface="Arial"/>
              </a:rPr>
              <a:t>Oradea</a:t>
            </a:r>
            <a:r>
              <a:rPr sz="1100" i="1" spc="-30" dirty="0">
                <a:solidFill>
                  <a:srgbClr val="006300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006300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006300"/>
                </a:solidFill>
                <a:latin typeface="Arial"/>
                <a:cs typeface="Arial"/>
              </a:rPr>
              <a:t>Rimnicu</a:t>
            </a:r>
            <a:r>
              <a:rPr sz="1100" i="1" spc="5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006300"/>
                </a:solidFill>
                <a:latin typeface="Arial"/>
                <a:cs typeface="Arial"/>
              </a:rPr>
              <a:t>Vicea</a:t>
            </a:r>
            <a:r>
              <a:rPr sz="1100" i="1" spc="-10" dirty="0">
                <a:solidFill>
                  <a:srgbClr val="006300"/>
                </a:solidFill>
                <a:latin typeface="Meiryo UI"/>
                <a:cs typeface="Meiryo UI"/>
              </a:rPr>
              <a:t>}</a:t>
            </a:r>
            <a:endParaRPr sz="1100">
              <a:latin typeface="Meiryo UI"/>
              <a:cs typeface="Meiryo UI"/>
            </a:endParaRPr>
          </a:p>
          <a:p>
            <a:pPr marL="289553">
              <a:spcBef>
                <a:spcPts val="330"/>
              </a:spcBef>
            </a:pPr>
            <a:r>
              <a:rPr sz="1100" spc="-25" dirty="0"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78" y="1580445"/>
            <a:ext cx="4248172" cy="124756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31577" y="3099995"/>
            <a:ext cx="4400550" cy="296545"/>
            <a:chOff x="129196" y="3099993"/>
            <a:chExt cx="4400550" cy="296545"/>
          </a:xfrm>
        </p:grpSpPr>
        <p:sp>
          <p:nvSpPr>
            <p:cNvPr id="40" name="object 40"/>
            <p:cNvSpPr/>
            <p:nvPr/>
          </p:nvSpPr>
          <p:spPr>
            <a:xfrm>
              <a:off x="129196" y="3099993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997" y="3294418"/>
              <a:ext cx="101600" cy="101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797" y="3281718"/>
              <a:ext cx="4298856" cy="1143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8853" y="3150552"/>
              <a:ext cx="50800" cy="1438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9196" y="3144422"/>
              <a:ext cx="4349750" cy="201295"/>
            </a:xfrm>
            <a:custGeom>
              <a:avLst/>
              <a:gdLst/>
              <a:ahLst/>
              <a:cxnLst/>
              <a:rect l="l" t="t" r="r" b="b"/>
              <a:pathLst>
                <a:path w="4349750" h="201295">
                  <a:moveTo>
                    <a:pt x="4349657" y="0"/>
                  </a:moveTo>
                  <a:lnTo>
                    <a:pt x="0" y="0"/>
                  </a:lnTo>
                  <a:lnTo>
                    <a:pt x="0" y="149995"/>
                  </a:lnTo>
                  <a:lnTo>
                    <a:pt x="4008" y="169720"/>
                  </a:lnTo>
                  <a:lnTo>
                    <a:pt x="14922" y="185873"/>
                  </a:lnTo>
                  <a:lnTo>
                    <a:pt x="31075" y="196787"/>
                  </a:lnTo>
                  <a:lnTo>
                    <a:pt x="50800" y="200796"/>
                  </a:lnTo>
                  <a:lnTo>
                    <a:pt x="4298856" y="200796"/>
                  </a:lnTo>
                  <a:lnTo>
                    <a:pt x="4318581" y="196787"/>
                  </a:lnTo>
                  <a:lnTo>
                    <a:pt x="4334734" y="185873"/>
                  </a:lnTo>
                  <a:lnTo>
                    <a:pt x="4345648" y="169720"/>
                  </a:lnTo>
                  <a:lnTo>
                    <a:pt x="4349657" y="14999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188659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1248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1759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63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150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84991" y="285568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9678" y="3126889"/>
            <a:ext cx="388874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Beware:</a:t>
            </a:r>
            <a:r>
              <a:rPr sz="11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40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Sibiu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i="1" spc="-350" dirty="0">
                <a:solidFill>
                  <a:srgbClr val="D8E7D8"/>
                </a:solidFill>
                <a:latin typeface="Meiryo UI"/>
                <a:cs typeface="Meiryo UI"/>
              </a:rPr>
              <a:t>1→</a:t>
            </a:r>
            <a:r>
              <a:rPr sz="1100" i="1" spc="-75" dirty="0">
                <a:solidFill>
                  <a:srgbClr val="D8E7D8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D8E7D8"/>
                </a:solidFill>
                <a:latin typeface="Arial"/>
                <a:cs typeface="Arial"/>
              </a:rPr>
              <a:t>Arad</a:t>
            </a:r>
            <a:r>
              <a:rPr sz="1100" spc="-35" dirty="0">
                <a:solidFill>
                  <a:srgbClr val="D8E7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(repeated</a:t>
            </a:r>
            <a:r>
              <a:rPr sz="1100" spc="-3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state</a:t>
            </a:r>
            <a:r>
              <a:rPr sz="1100" spc="-4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loopy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DEDE"/>
                </a:solidFill>
                <a:latin typeface="Arial"/>
                <a:cs typeface="Arial"/>
              </a:rPr>
              <a:t>pat</a:t>
            </a:r>
            <a:r>
              <a:rPr sz="1100" u="heavy" spc="-10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D8D8D8"/>
                </a:solidFill>
                <a:latin typeface="Arial"/>
                <a:cs typeface="Arial"/>
              </a:rPr>
              <a:t>!)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29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Search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by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means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F8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Execution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solution,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occur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when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more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way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get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same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explored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more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than</a:t>
            </a:r>
            <a:r>
              <a:rPr sz="1000" spc="-3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Failure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repeated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2043" y="1535265"/>
            <a:ext cx="1950186" cy="132908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39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39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8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17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3" action="ppaction://hlinksldjump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rep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  <a:hlinkClick r:id="rId17" action="ppaction://hlinksldjump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18" action="ppaction://hlinksldjump"/>
              </a:rPr>
              <a:t>!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same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explored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more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than</a:t>
            </a:r>
            <a:r>
              <a:rPr sz="10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Failure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repeated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2043" y="1535265"/>
            <a:ext cx="1950186" cy="132908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2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9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30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3" action="ppaction://hlinksldjump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rep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  <a:hlinkClick r:id="rId17" action="ppaction://hlinksldjump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18" action="ppaction://hlinksldjump"/>
              </a:rPr>
              <a:t>!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explored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Failure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detect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repeated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states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9E6F2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2043" y="1535265"/>
            <a:ext cx="1950186" cy="132908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39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39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8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17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3" action="ppaction://hlinksldjump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rep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  <a:hlinkClick r:id="rId17" action="ppaction://hlinksldjump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18" action="ppaction://hlinksldjump"/>
              </a:rPr>
              <a:t>!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explored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Failure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repeated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2043" y="1535265"/>
            <a:ext cx="1950186" cy="132908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39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39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8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17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3" action="ppaction://hlinksldjump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rep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  <a:hlinkClick r:id="rId17" action="ppaction://hlinksldjump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18" action="ppaction://hlinksldjump"/>
              </a:rPr>
              <a:t>!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explored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Failure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repeated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978" y="1535285"/>
            <a:ext cx="2890834" cy="132906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52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52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2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93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30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3" action="ppaction://hlinksldjump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4" action="ppaction://hlinksldjump"/>
              </a:rPr>
              <a:t>rep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  <a:hlinkClick r:id="rId15" action="ppaction://hlinksldjump"/>
              </a:rPr>
              <a:t>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  <a:hlinkClick r:id="rId16" action="ppaction://hlinksldjump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  <a:hlinkClick r:id="rId17" action="ppaction://hlinksldjump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18" action="ppaction://hlinksldjump"/>
              </a:rPr>
              <a:t>!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explored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Failure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repeated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6421" y="1535329"/>
            <a:ext cx="3399915" cy="132901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39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39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8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17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doomed</a:t>
            </a:r>
            <a:r>
              <a:rPr sz="1100" spc="-30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6DEDE"/>
                </a:solidFill>
                <a:latin typeface="Arial"/>
                <a:cs typeface="Arial"/>
              </a:rPr>
              <a:t>repe</a:t>
            </a:r>
            <a:r>
              <a:rPr sz="1100" u="heavy" spc="45" dirty="0">
                <a:solidFill>
                  <a:srgbClr val="F6DEDE"/>
                </a:solidFill>
                <a:uFill>
                  <a:solidFill>
                    <a:srgbClr val="D6D6E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F6DEDE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rgbClr val="F6DED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6DEDE"/>
                </a:solidFill>
                <a:latin typeface="Arial"/>
                <a:cs typeface="Arial"/>
              </a:rPr>
              <a:t>it</a:t>
            </a:r>
            <a:r>
              <a:rPr sz="1100" u="heavy" spc="-25" dirty="0">
                <a:solidFill>
                  <a:srgbClr val="F6DEDE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!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742" y="3288537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1125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8927" y="3284575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78244" y="3275694"/>
            <a:ext cx="203200" cy="55880"/>
            <a:chOff x="3275863" y="3275694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339032" y="3278225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5863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45363" y="3274431"/>
            <a:ext cx="203200" cy="58419"/>
            <a:chOff x="3542982" y="3274429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3631883" y="32909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2982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9183" y="3278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2482" y="3274429"/>
            <a:ext cx="203200" cy="48260"/>
            <a:chOff x="3810101" y="3274429"/>
            <a:chExt cx="203200" cy="48260"/>
          </a:xfrm>
        </p:grpSpPr>
        <p:sp>
          <p:nvSpPr>
            <p:cNvPr id="13" name="object 13"/>
            <p:cNvSpPr/>
            <p:nvPr/>
          </p:nvSpPr>
          <p:spPr>
            <a:xfrm>
              <a:off x="3886302" y="3278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101" y="3284575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55815" y="3278225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328963" y="3275694"/>
            <a:ext cx="238760" cy="57150"/>
            <a:chOff x="4326582" y="3275694"/>
            <a:chExt cx="238760" cy="57150"/>
          </a:xfrm>
        </p:grpSpPr>
        <p:sp>
          <p:nvSpPr>
            <p:cNvPr id="17" name="object 17"/>
            <p:cNvSpPr/>
            <p:nvPr/>
          </p:nvSpPr>
          <p:spPr>
            <a:xfrm>
              <a:off x="4451033" y="3308705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3969" y="328221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9112" y="3278225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383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Repeated</a:t>
            </a:r>
            <a:r>
              <a:rPr spc="90" dirty="0"/>
              <a:t> </a:t>
            </a:r>
            <a:r>
              <a:rPr dirty="0"/>
              <a:t>states</a:t>
            </a:r>
            <a:r>
              <a:rPr spc="95" dirty="0"/>
              <a:t> </a:t>
            </a:r>
            <a:r>
              <a:rPr dirty="0"/>
              <a:t>&amp;</a:t>
            </a:r>
            <a:r>
              <a:rPr spc="90" dirty="0"/>
              <a:t> </a:t>
            </a:r>
            <a:r>
              <a:rPr dirty="0"/>
              <a:t>Redundant</a:t>
            </a:r>
            <a:r>
              <a:rPr spc="95" dirty="0"/>
              <a:t> </a:t>
            </a:r>
            <a:r>
              <a:rPr spc="-10" dirty="0"/>
              <a:t>Paths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131577" y="432092"/>
            <a:ext cx="4400550" cy="2649220"/>
            <a:chOff x="129196" y="432091"/>
            <a:chExt cx="4400550" cy="2649220"/>
          </a:xfrm>
        </p:grpSpPr>
        <p:sp>
          <p:nvSpPr>
            <p:cNvPr id="23" name="object 23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2979394"/>
              <a:ext cx="101600" cy="101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2966694"/>
              <a:ext cx="4298856" cy="114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650"/>
              <a:ext cx="50800" cy="2496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9196" y="476486"/>
              <a:ext cx="4349750" cy="2553970"/>
            </a:xfrm>
            <a:custGeom>
              <a:avLst/>
              <a:gdLst/>
              <a:ahLst/>
              <a:cxnLst/>
              <a:rect l="l" t="t" r="r" b="b"/>
              <a:pathLst>
                <a:path w="4349750" h="2553970">
                  <a:moveTo>
                    <a:pt x="4349657" y="0"/>
                  </a:moveTo>
                  <a:lnTo>
                    <a:pt x="0" y="0"/>
                  </a:lnTo>
                  <a:lnTo>
                    <a:pt x="0" y="2502908"/>
                  </a:lnTo>
                  <a:lnTo>
                    <a:pt x="4008" y="2522633"/>
                  </a:lnTo>
                  <a:lnTo>
                    <a:pt x="14922" y="2538785"/>
                  </a:lnTo>
                  <a:lnTo>
                    <a:pt x="31075" y="2549700"/>
                  </a:lnTo>
                  <a:lnTo>
                    <a:pt x="50800" y="2553708"/>
                  </a:lnTo>
                  <a:lnTo>
                    <a:pt x="4298856" y="2553708"/>
                  </a:lnTo>
                  <a:lnTo>
                    <a:pt x="4318581" y="2549700"/>
                  </a:lnTo>
                  <a:lnTo>
                    <a:pt x="4334734" y="2538785"/>
                  </a:lnTo>
                  <a:lnTo>
                    <a:pt x="4345648" y="2522633"/>
                  </a:lnTo>
                  <a:lnTo>
                    <a:pt x="4349657" y="2502908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8853" y="520723"/>
              <a:ext cx="0" cy="2477770"/>
            </a:xfrm>
            <a:custGeom>
              <a:avLst/>
              <a:gdLst/>
              <a:ahLst/>
              <a:cxnLst/>
              <a:rect l="l" t="t" r="r" b="b"/>
              <a:pathLst>
                <a:path h="2477770">
                  <a:moveTo>
                    <a:pt x="0" y="247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5080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4953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48262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1195"/>
              <a:ext cx="76809" cy="768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039952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232027"/>
              <a:ext cx="61874" cy="618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383855"/>
              <a:ext cx="61874" cy="618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6766" y="449287"/>
            <a:ext cx="3862070" cy="10451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redundant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paths</a:t>
            </a:r>
            <a:r>
              <a:rPr sz="11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occur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get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another</a:t>
            </a:r>
            <a:endParaRPr sz="1100">
              <a:latin typeface="Arial"/>
              <a:cs typeface="Arial"/>
            </a:endParaRPr>
          </a:p>
          <a:p>
            <a:pPr marL="16510">
              <a:spcBef>
                <a:spcPts val="150"/>
              </a:spcBef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state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explored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once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Failure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repeated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can: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cause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infinite</a:t>
            </a:r>
            <a:r>
              <a:rPr sz="10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loops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turn</a:t>
            </a:r>
            <a:r>
              <a:rPr sz="10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linear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into</a:t>
            </a:r>
            <a:r>
              <a:rPr sz="1000" spc="-1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exponential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6421" y="1535329"/>
            <a:ext cx="3399915" cy="132901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577" y="3144166"/>
            <a:ext cx="4400550" cy="297815"/>
            <a:chOff x="129196" y="3144164"/>
            <a:chExt cx="4400550" cy="297815"/>
          </a:xfrm>
        </p:grpSpPr>
        <p:sp>
          <p:nvSpPr>
            <p:cNvPr id="39" name="object 39"/>
            <p:cNvSpPr/>
            <p:nvPr/>
          </p:nvSpPr>
          <p:spPr>
            <a:xfrm>
              <a:off x="129196" y="3144164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997" y="3340239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797" y="3327539"/>
              <a:ext cx="4298856" cy="1143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8853" y="3194723"/>
              <a:ext cx="50800" cy="1455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196" y="3188580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78853" y="3232817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8853" y="32201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8853" y="32074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194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69679" y="289985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678" y="3171060"/>
            <a:ext cx="4039870" cy="174407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spcBef>
                <a:spcPts val="40"/>
              </a:spcBef>
            </a:pP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Moral:</a:t>
            </a:r>
            <a:r>
              <a:rPr sz="110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Algorithms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forget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their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doomed</a:t>
            </a:r>
            <a:r>
              <a:rPr sz="11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chemeClr val="tx1"/>
                </a:solidFill>
                <a:latin typeface="Arial"/>
                <a:cs typeface="Arial"/>
              </a:rPr>
              <a:t>repe</a:t>
            </a:r>
            <a:r>
              <a:rPr sz="1100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110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chemeClr val="tx1"/>
                </a:solidFill>
                <a:uFill>
                  <a:solidFill>
                    <a:srgbClr val="ADADE0"/>
                  </a:solidFill>
                </a:uFill>
                <a:latin typeface="Arial"/>
                <a:cs typeface="Arial"/>
              </a:rPr>
              <a:t>!</a:t>
            </a:r>
            <a:endParaRPr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30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Graph</a:t>
            </a:r>
            <a:r>
              <a:rPr spc="80" dirty="0"/>
              <a:t> </a:t>
            </a:r>
            <a:r>
              <a:rPr dirty="0"/>
              <a:t>Search</a:t>
            </a:r>
            <a:r>
              <a:rPr spc="80" dirty="0"/>
              <a:t> </a:t>
            </a:r>
            <a:r>
              <a:rPr spc="-10" dirty="0"/>
              <a:t>Algorithms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2966085"/>
            <a:chOff x="129196" y="432091"/>
            <a:chExt cx="4400550" cy="296608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3905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3296132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3283432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6326"/>
              <a:ext cx="50800" cy="28198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58156"/>
              <a:ext cx="4349750" cy="2689225"/>
            </a:xfrm>
            <a:custGeom>
              <a:avLst/>
              <a:gdLst/>
              <a:ahLst/>
              <a:cxnLst/>
              <a:rect l="l" t="t" r="r" b="b"/>
              <a:pathLst>
                <a:path w="4349750" h="2689225">
                  <a:moveTo>
                    <a:pt x="4349657" y="0"/>
                  </a:moveTo>
                  <a:lnTo>
                    <a:pt x="0" y="0"/>
                  </a:lnTo>
                  <a:lnTo>
                    <a:pt x="0" y="2637975"/>
                  </a:lnTo>
                  <a:lnTo>
                    <a:pt x="4008" y="2657700"/>
                  </a:lnTo>
                  <a:lnTo>
                    <a:pt x="14922" y="2673853"/>
                  </a:lnTo>
                  <a:lnTo>
                    <a:pt x="31075" y="2684767"/>
                  </a:lnTo>
                  <a:lnTo>
                    <a:pt x="50800" y="2688776"/>
                  </a:lnTo>
                  <a:lnTo>
                    <a:pt x="4298856" y="2688776"/>
                  </a:lnTo>
                  <a:lnTo>
                    <a:pt x="4318581" y="2684767"/>
                  </a:lnTo>
                  <a:lnTo>
                    <a:pt x="4334734" y="2673853"/>
                  </a:lnTo>
                  <a:lnTo>
                    <a:pt x="4345648" y="2657700"/>
                  </a:lnTo>
                  <a:lnTo>
                    <a:pt x="4349657" y="2637975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4392"/>
              <a:ext cx="0" cy="2800985"/>
            </a:xfrm>
            <a:custGeom>
              <a:avLst/>
              <a:gdLst/>
              <a:ahLst/>
              <a:cxnLst/>
              <a:rect l="l" t="t" r="r" b="b"/>
              <a:pathLst>
                <a:path h="2800985">
                  <a:moveTo>
                    <a:pt x="0" y="280078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16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89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62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2868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894943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46772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241869"/>
              <a:ext cx="76809" cy="7680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9678" y="376999"/>
            <a:ext cx="4032250" cy="98680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spcBef>
                <a:spcPts val="434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Graph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Search:</a:t>
            </a:r>
            <a:r>
              <a:rPr sz="1100" spc="1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Basic</a:t>
            </a:r>
            <a:r>
              <a:rPr sz="1100" spc="-5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/>
                <a:cs typeface="Arial"/>
              </a:rPr>
              <a:t>idea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3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add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data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structure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which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remembers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every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expanded</a:t>
            </a:r>
            <a:r>
              <a:rPr sz="1100" spc="-4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  <a:p>
            <a:pPr marL="566406" marR="1464274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a.k.a.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explored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closed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list </a:t>
            </a:r>
            <a:r>
              <a:rPr sz="1000" dirty="0">
                <a:latin typeface="Arial"/>
                <a:cs typeface="Arial"/>
              </a:rPr>
              <a:t>typically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table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(access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i="1" spc="-20" dirty="0">
                <a:latin typeface="Arial"/>
                <a:cs typeface="Arial"/>
              </a:rPr>
              <a:t>O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spc="-20" dirty="0">
                <a:latin typeface="Arial"/>
                <a:cs typeface="Arial"/>
              </a:rPr>
              <a:t>1</a:t>
            </a:r>
            <a:r>
              <a:rPr sz="1000" spc="-20" dirty="0">
                <a:latin typeface="Tahoma"/>
                <a:cs typeface="Tahoma"/>
              </a:rPr>
              <a:t>)</a:t>
            </a:r>
            <a:r>
              <a:rPr sz="1000" spc="-2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do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expand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if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it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already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occurs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explored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set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381" y="1514840"/>
            <a:ext cx="4248025" cy="167407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84991" y="3215562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31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Graph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0" dirty="0"/>
              <a:t> </a:t>
            </a:r>
            <a:r>
              <a:rPr dirty="0"/>
              <a:t>Algorithms:</a:t>
            </a:r>
            <a:r>
              <a:rPr spc="22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849286"/>
            <a:ext cx="4400550" cy="1885950"/>
            <a:chOff x="129196" y="849286"/>
            <a:chExt cx="4400550" cy="1885950"/>
          </a:xfrm>
        </p:grpSpPr>
        <p:sp>
          <p:nvSpPr>
            <p:cNvPr id="4" name="object 4"/>
            <p:cNvSpPr/>
            <p:nvPr/>
          </p:nvSpPr>
          <p:spPr>
            <a:xfrm>
              <a:off x="129196" y="849286"/>
              <a:ext cx="4349750" cy="194945"/>
            </a:xfrm>
            <a:custGeom>
              <a:avLst/>
              <a:gdLst/>
              <a:ahLst/>
              <a:cxnLst/>
              <a:rect l="l" t="t" r="r" b="b"/>
              <a:pathLst>
                <a:path w="4349750" h="194944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4469"/>
                  </a:lnTo>
                  <a:lnTo>
                    <a:pt x="4349657" y="194469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CCE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031100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633408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620708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893521"/>
              <a:ext cx="50800" cy="17398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075366"/>
              <a:ext cx="4349750" cy="1609090"/>
            </a:xfrm>
            <a:custGeom>
              <a:avLst/>
              <a:gdLst/>
              <a:ahLst/>
              <a:cxnLst/>
              <a:rect l="l" t="t" r="r" b="b"/>
              <a:pathLst>
                <a:path w="4349750" h="1609089">
                  <a:moveTo>
                    <a:pt x="4349657" y="0"/>
                  </a:moveTo>
                  <a:lnTo>
                    <a:pt x="0" y="0"/>
                  </a:lnTo>
                  <a:lnTo>
                    <a:pt x="0" y="1558042"/>
                  </a:lnTo>
                  <a:lnTo>
                    <a:pt x="4008" y="1577767"/>
                  </a:lnTo>
                  <a:lnTo>
                    <a:pt x="14922" y="1593920"/>
                  </a:lnTo>
                  <a:lnTo>
                    <a:pt x="31075" y="1604834"/>
                  </a:lnTo>
                  <a:lnTo>
                    <a:pt x="50800" y="1608842"/>
                  </a:lnTo>
                  <a:lnTo>
                    <a:pt x="4298856" y="1608842"/>
                  </a:lnTo>
                  <a:lnTo>
                    <a:pt x="4318581" y="1604834"/>
                  </a:lnTo>
                  <a:lnTo>
                    <a:pt x="4334734" y="1593920"/>
                  </a:lnTo>
                  <a:lnTo>
                    <a:pt x="4345648" y="1577767"/>
                  </a:lnTo>
                  <a:lnTo>
                    <a:pt x="4349657" y="155804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931602"/>
              <a:ext cx="0" cy="1720850"/>
            </a:xfrm>
            <a:custGeom>
              <a:avLst/>
              <a:gdLst/>
              <a:ahLst/>
              <a:cxnLst/>
              <a:rect l="l" t="t" r="r" b="b"/>
              <a:pathLst>
                <a:path h="1720850">
                  <a:moveTo>
                    <a:pt x="0" y="17208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918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906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89350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123251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10" y="1333284"/>
              <a:ext cx="76809" cy="7680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9681" y="790979"/>
            <a:ext cx="3230245" cy="63068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Graph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on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Romania</a:t>
            </a:r>
            <a:r>
              <a:rPr sz="1100" spc="-3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trip</a:t>
            </a:r>
            <a:r>
              <a:rPr sz="1100" spc="-2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  <a:p>
            <a:pPr marL="289553" marR="5080">
              <a:lnSpc>
                <a:spcPct val="125299"/>
              </a:lnSpc>
              <a:spcBef>
                <a:spcPts val="25"/>
              </a:spcBef>
            </a:pPr>
            <a:r>
              <a:rPr sz="1100" dirty="0">
                <a:latin typeface="Arial"/>
                <a:cs typeface="Arial"/>
              </a:rPr>
              <a:t>(at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stage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extended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step) </a:t>
            </a:r>
            <a:r>
              <a:rPr sz="1100" dirty="0">
                <a:latin typeface="Arial"/>
                <a:cs typeface="Arial"/>
              </a:rPr>
              <a:t>two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become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dead-</a:t>
            </a:r>
            <a:r>
              <a:rPr sz="1100" spc="-25" dirty="0">
                <a:latin typeface="Arial"/>
                <a:cs typeface="Arial"/>
              </a:rPr>
              <a:t>end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2378" y="1578695"/>
            <a:ext cx="4248016" cy="9475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84991" y="2552838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32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Graph</a:t>
            </a:r>
            <a:r>
              <a:rPr spc="100" dirty="0"/>
              <a:t> </a:t>
            </a:r>
            <a:r>
              <a:rPr dirty="0"/>
              <a:t>Search</a:t>
            </a:r>
            <a:r>
              <a:rPr spc="100" dirty="0"/>
              <a:t> </a:t>
            </a:r>
            <a:r>
              <a:rPr dirty="0"/>
              <a:t>Algorithms:</a:t>
            </a:r>
            <a:r>
              <a:rPr spc="22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716978"/>
            <a:ext cx="4400550" cy="469900"/>
            <a:chOff x="129196" y="716978"/>
            <a:chExt cx="4400550" cy="469900"/>
          </a:xfrm>
        </p:grpSpPr>
        <p:sp>
          <p:nvSpPr>
            <p:cNvPr id="4" name="object 4"/>
            <p:cNvSpPr/>
            <p:nvPr/>
          </p:nvSpPr>
          <p:spPr>
            <a:xfrm>
              <a:off x="129196" y="71697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1085138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1072438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767549"/>
              <a:ext cx="50800" cy="3175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761402"/>
              <a:ext cx="4349750" cy="374650"/>
            </a:xfrm>
            <a:custGeom>
              <a:avLst/>
              <a:gdLst/>
              <a:ahLst/>
              <a:cxnLst/>
              <a:rect l="l" t="t" r="r" b="b"/>
              <a:pathLst>
                <a:path w="4349750" h="374650">
                  <a:moveTo>
                    <a:pt x="4349657" y="0"/>
                  </a:moveTo>
                  <a:lnTo>
                    <a:pt x="0" y="0"/>
                  </a:lnTo>
                  <a:lnTo>
                    <a:pt x="0" y="323736"/>
                  </a:lnTo>
                  <a:lnTo>
                    <a:pt x="4008" y="343460"/>
                  </a:lnTo>
                  <a:lnTo>
                    <a:pt x="14922" y="359613"/>
                  </a:lnTo>
                  <a:lnTo>
                    <a:pt x="31075" y="370528"/>
                  </a:lnTo>
                  <a:lnTo>
                    <a:pt x="50800" y="374536"/>
                  </a:lnTo>
                  <a:lnTo>
                    <a:pt x="4298856" y="374536"/>
                  </a:lnTo>
                  <a:lnTo>
                    <a:pt x="4318581" y="370528"/>
                  </a:lnTo>
                  <a:lnTo>
                    <a:pt x="4334734" y="359613"/>
                  </a:lnTo>
                  <a:lnTo>
                    <a:pt x="4345648" y="343460"/>
                  </a:lnTo>
                  <a:lnTo>
                    <a:pt x="4349657" y="323736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805639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4">
                  <a:moveTo>
                    <a:pt x="0" y="2985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7929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7802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76753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287871"/>
            <a:ext cx="4349750" cy="196215"/>
          </a:xfrm>
          <a:custGeom>
            <a:avLst/>
            <a:gdLst/>
            <a:ahLst/>
            <a:cxnLst/>
            <a:rect l="l" t="t" r="r" b="b"/>
            <a:pathLst>
              <a:path w="4349750" h="196215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6133"/>
                </a:lnTo>
                <a:lnTo>
                  <a:pt x="4349657" y="196133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CCE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737361"/>
            <a:ext cx="4258310" cy="7271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Separation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Property</a:t>
            </a:r>
            <a:r>
              <a:rPr sz="1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graph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frontier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separates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state-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graph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explored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region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unexplored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region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305"/>
              </a:spcBef>
            </a:pPr>
            <a:endParaRPr sz="1100">
              <a:latin typeface="Arial"/>
              <a:cs typeface="Arial"/>
            </a:endParaRPr>
          </a:p>
          <a:p>
            <a:pPr marL="12700"/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Graph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search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on</a:t>
            </a:r>
            <a:r>
              <a:rPr sz="1100" spc="-20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rectangular-</a:t>
            </a:r>
            <a:r>
              <a:rPr sz="1100" dirty="0">
                <a:solidFill>
                  <a:srgbClr val="007F00"/>
                </a:solidFill>
                <a:latin typeface="Arial"/>
                <a:cs typeface="Arial"/>
              </a:rPr>
              <a:t>grid</a:t>
            </a:r>
            <a:r>
              <a:rPr sz="1100" spc="-15" dirty="0">
                <a:solidFill>
                  <a:srgbClr val="007F00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7F00"/>
                </a:solidFill>
                <a:latin typeface="Arial"/>
                <a:cs typeface="Arial"/>
              </a:rPr>
              <a:t>problem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332083"/>
            <a:ext cx="4400550" cy="1601470"/>
            <a:chOff x="129196" y="1332083"/>
            <a:chExt cx="4400550" cy="16014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471345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83185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819158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332102"/>
              <a:ext cx="50800" cy="1499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515610"/>
              <a:ext cx="4349750" cy="1367155"/>
            </a:xfrm>
            <a:custGeom>
              <a:avLst/>
              <a:gdLst/>
              <a:ahLst/>
              <a:cxnLst/>
              <a:rect l="l" t="t" r="r" b="b"/>
              <a:pathLst>
                <a:path w="4349750" h="1367155">
                  <a:moveTo>
                    <a:pt x="4349657" y="0"/>
                  </a:moveTo>
                  <a:lnTo>
                    <a:pt x="0" y="0"/>
                  </a:lnTo>
                  <a:lnTo>
                    <a:pt x="0" y="1316247"/>
                  </a:lnTo>
                  <a:lnTo>
                    <a:pt x="4008" y="1335972"/>
                  </a:lnTo>
                  <a:lnTo>
                    <a:pt x="14922" y="1352125"/>
                  </a:lnTo>
                  <a:lnTo>
                    <a:pt x="31075" y="1363039"/>
                  </a:lnTo>
                  <a:lnTo>
                    <a:pt x="50800" y="1367048"/>
                  </a:lnTo>
                  <a:lnTo>
                    <a:pt x="4298856" y="1367048"/>
                  </a:lnTo>
                  <a:lnTo>
                    <a:pt x="4318581" y="1363039"/>
                  </a:lnTo>
                  <a:lnTo>
                    <a:pt x="4334734" y="1352125"/>
                  </a:lnTo>
                  <a:lnTo>
                    <a:pt x="4345648" y="1335972"/>
                  </a:lnTo>
                  <a:lnTo>
                    <a:pt x="4349657" y="131624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5F2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370183"/>
              <a:ext cx="0" cy="1480820"/>
            </a:xfrm>
            <a:custGeom>
              <a:avLst/>
              <a:gdLst/>
              <a:ahLst/>
              <a:cxnLst/>
              <a:rect l="l" t="t" r="r" b="b"/>
              <a:pathLst>
                <a:path h="1480820">
                  <a:moveTo>
                    <a:pt x="0" y="148072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35748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34478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33208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997" y="1540918"/>
              <a:ext cx="4248110" cy="11837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84991" y="2751290"/>
            <a:ext cx="938530" cy="8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33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EDEDF8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solutions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Execution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1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given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solution,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perform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0" dirty="0"/>
              <a:t> </a:t>
            </a:r>
            <a:r>
              <a:rPr dirty="0"/>
              <a:t>States</a:t>
            </a:r>
            <a:r>
              <a:rPr spc="90" dirty="0"/>
              <a:t> </a:t>
            </a:r>
            <a:r>
              <a:rPr dirty="0"/>
              <a:t>vs.</a:t>
            </a:r>
            <a:r>
              <a:rPr spc="200" dirty="0"/>
              <a:t> </a:t>
            </a:r>
            <a:r>
              <a:rPr spc="-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145"/>
            <a:ext cx="4400550" cy="2903855"/>
            <a:chOff x="129196" y="432142"/>
            <a:chExt cx="4400550" cy="2903855"/>
          </a:xfrm>
        </p:grpSpPr>
        <p:sp>
          <p:nvSpPr>
            <p:cNvPr id="4" name="object 4"/>
            <p:cNvSpPr/>
            <p:nvPr/>
          </p:nvSpPr>
          <p:spPr>
            <a:xfrm>
              <a:off x="129196" y="43214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3386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2116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701"/>
              <a:ext cx="50800" cy="2751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36"/>
              <a:ext cx="4349750" cy="2808605"/>
            </a:xfrm>
            <a:custGeom>
              <a:avLst/>
              <a:gdLst/>
              <a:ahLst/>
              <a:cxnLst/>
              <a:rect l="l" t="t" r="r" b="b"/>
              <a:pathLst>
                <a:path w="4349750" h="2808604">
                  <a:moveTo>
                    <a:pt x="4349657" y="0"/>
                  </a:moveTo>
                  <a:lnTo>
                    <a:pt x="0" y="0"/>
                  </a:lnTo>
                  <a:lnTo>
                    <a:pt x="0" y="2757327"/>
                  </a:lnTo>
                  <a:lnTo>
                    <a:pt x="4008" y="2777052"/>
                  </a:lnTo>
                  <a:lnTo>
                    <a:pt x="14922" y="2793205"/>
                  </a:lnTo>
                  <a:lnTo>
                    <a:pt x="31075" y="2804119"/>
                  </a:lnTo>
                  <a:lnTo>
                    <a:pt x="50800" y="2808128"/>
                  </a:lnTo>
                  <a:lnTo>
                    <a:pt x="4298856" y="2808128"/>
                  </a:lnTo>
                  <a:lnTo>
                    <a:pt x="4318581" y="2804119"/>
                  </a:lnTo>
                  <a:lnTo>
                    <a:pt x="4334734" y="2793205"/>
                  </a:lnTo>
                  <a:lnTo>
                    <a:pt x="4345648" y="2777052"/>
                  </a:lnTo>
                  <a:lnTo>
                    <a:pt x="4349657" y="275732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74"/>
              <a:ext cx="0" cy="2732405"/>
            </a:xfrm>
            <a:custGeom>
              <a:avLst/>
              <a:gdLst/>
              <a:ahLst/>
              <a:cxnLst/>
              <a:rect l="l" t="t" r="r" b="b"/>
              <a:pathLst>
                <a:path h="2732404">
                  <a:moveTo>
                    <a:pt x="0" y="27321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7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43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1422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629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11427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4287" y="428993"/>
            <a:ext cx="3922395" cy="100732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04793"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physical configuration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175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F8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data</a:t>
            </a:r>
            <a:r>
              <a:rPr sz="1100" spc="-2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structure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constituting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part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tree</a:t>
            </a:r>
            <a:endParaRPr sz="1100">
              <a:latin typeface="Arial"/>
              <a:cs typeface="Arial"/>
            </a:endParaRPr>
          </a:p>
          <a:p>
            <a:pPr marL="581645"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includes fields:</a:t>
            </a:r>
            <a:r>
              <a:rPr sz="1000" spc="6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state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parent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action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path cost </a:t>
            </a:r>
            <a:r>
              <a:rPr sz="1000" i="1" dirty="0">
                <a:solidFill>
                  <a:srgbClr val="C7C7F8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C7C7F8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7C7F8"/>
                </a:solidFill>
                <a:latin typeface="Arial"/>
                <a:cs typeface="Arial"/>
              </a:rPr>
              <a:t>x</a:t>
            </a:r>
            <a:r>
              <a:rPr sz="1000" i="1" spc="-18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C7C7F8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100" i="1" spc="3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node</a:t>
            </a:r>
            <a:r>
              <a:rPr sz="1100" spc="-5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spc="-484" dirty="0">
                <a:solidFill>
                  <a:srgbClr val="E5CDD7"/>
                </a:solidFill>
                <a:latin typeface="Meiryo UI"/>
                <a:cs typeface="Meiryo UI"/>
              </a:rPr>
              <a:t>/</a:t>
            </a:r>
            <a:r>
              <a:rPr sz="1100" spc="25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compute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child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parent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96967" y="1552328"/>
            <a:ext cx="1219200" cy="1574800"/>
            <a:chOff x="1694586" y="1552327"/>
            <a:chExt cx="1219200" cy="15748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586" y="1552327"/>
              <a:ext cx="1218866" cy="8306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713" y="2395656"/>
              <a:ext cx="1072602" cy="73099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84991" y="315432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0" dirty="0"/>
              <a:t> </a:t>
            </a:r>
            <a:r>
              <a:rPr dirty="0"/>
              <a:t>States</a:t>
            </a:r>
            <a:r>
              <a:rPr spc="90" dirty="0"/>
              <a:t> </a:t>
            </a:r>
            <a:r>
              <a:rPr dirty="0"/>
              <a:t>vs.</a:t>
            </a:r>
            <a:r>
              <a:rPr spc="200" dirty="0"/>
              <a:t> </a:t>
            </a:r>
            <a:r>
              <a:rPr spc="-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145"/>
            <a:ext cx="4400550" cy="2903855"/>
            <a:chOff x="129196" y="432142"/>
            <a:chExt cx="4400550" cy="2903855"/>
          </a:xfrm>
        </p:grpSpPr>
        <p:sp>
          <p:nvSpPr>
            <p:cNvPr id="4" name="object 4"/>
            <p:cNvSpPr/>
            <p:nvPr/>
          </p:nvSpPr>
          <p:spPr>
            <a:xfrm>
              <a:off x="129196" y="43214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3386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2116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701"/>
              <a:ext cx="50800" cy="2751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36"/>
              <a:ext cx="4349750" cy="2808605"/>
            </a:xfrm>
            <a:custGeom>
              <a:avLst/>
              <a:gdLst/>
              <a:ahLst/>
              <a:cxnLst/>
              <a:rect l="l" t="t" r="r" b="b"/>
              <a:pathLst>
                <a:path w="4349750" h="2808604">
                  <a:moveTo>
                    <a:pt x="4349657" y="0"/>
                  </a:moveTo>
                  <a:lnTo>
                    <a:pt x="0" y="0"/>
                  </a:lnTo>
                  <a:lnTo>
                    <a:pt x="0" y="2757327"/>
                  </a:lnTo>
                  <a:lnTo>
                    <a:pt x="4008" y="2777052"/>
                  </a:lnTo>
                  <a:lnTo>
                    <a:pt x="14922" y="2793205"/>
                  </a:lnTo>
                  <a:lnTo>
                    <a:pt x="31075" y="2804119"/>
                  </a:lnTo>
                  <a:lnTo>
                    <a:pt x="50800" y="2808128"/>
                  </a:lnTo>
                  <a:lnTo>
                    <a:pt x="4298856" y="2808128"/>
                  </a:lnTo>
                  <a:lnTo>
                    <a:pt x="4318581" y="2804119"/>
                  </a:lnTo>
                  <a:lnTo>
                    <a:pt x="4334734" y="2793205"/>
                  </a:lnTo>
                  <a:lnTo>
                    <a:pt x="4345648" y="2777052"/>
                  </a:lnTo>
                  <a:lnTo>
                    <a:pt x="4349657" y="275732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74"/>
              <a:ext cx="0" cy="2732405"/>
            </a:xfrm>
            <a:custGeom>
              <a:avLst/>
              <a:gdLst/>
              <a:ahLst/>
              <a:cxnLst/>
              <a:rect l="l" t="t" r="r" b="b"/>
              <a:pathLst>
                <a:path h="2732404">
                  <a:moveTo>
                    <a:pt x="0" y="27321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7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43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1422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629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11427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4287" y="428993"/>
            <a:ext cx="3922395" cy="100732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04793"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physical configuration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data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structure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constituting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20" dirty="0">
                <a:latin typeface="Arial"/>
                <a:cs typeface="Arial"/>
              </a:rPr>
              <a:t> tree</a:t>
            </a:r>
            <a:endParaRPr sz="1100">
              <a:latin typeface="Arial"/>
              <a:cs typeface="Arial"/>
            </a:endParaRPr>
          </a:p>
          <a:p>
            <a:pPr marL="581645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includes fields: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parent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path cost </a:t>
            </a:r>
            <a:r>
              <a:rPr sz="1000" i="1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00" i="1" spc="-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484" dirty="0">
                <a:solidFill>
                  <a:srgbClr val="C92626"/>
                </a:solidFill>
                <a:latin typeface="Meiryo UI"/>
                <a:cs typeface="Meiryo UI"/>
              </a:rPr>
              <a:t>/</a:t>
            </a:r>
            <a:r>
              <a:rPr sz="1100" spc="25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3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easy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compute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child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from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its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parent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78847" y="1552340"/>
            <a:ext cx="2055495" cy="1574800"/>
            <a:chOff x="1276464" y="1552340"/>
            <a:chExt cx="2055495" cy="15748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464" y="1552340"/>
              <a:ext cx="2055098" cy="8306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7713" y="2395656"/>
              <a:ext cx="1072602" cy="73099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84991" y="315432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0" dirty="0"/>
              <a:t> </a:t>
            </a:r>
            <a:r>
              <a:rPr dirty="0"/>
              <a:t>States</a:t>
            </a:r>
            <a:r>
              <a:rPr spc="90" dirty="0"/>
              <a:t> </a:t>
            </a:r>
            <a:r>
              <a:rPr dirty="0"/>
              <a:t>vs.</a:t>
            </a:r>
            <a:r>
              <a:rPr spc="200" dirty="0"/>
              <a:t> </a:t>
            </a:r>
            <a:r>
              <a:rPr spc="-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145"/>
            <a:ext cx="4400550" cy="2903855"/>
            <a:chOff x="129196" y="432142"/>
            <a:chExt cx="4400550" cy="2903855"/>
          </a:xfrm>
        </p:grpSpPr>
        <p:sp>
          <p:nvSpPr>
            <p:cNvPr id="4" name="object 4"/>
            <p:cNvSpPr/>
            <p:nvPr/>
          </p:nvSpPr>
          <p:spPr>
            <a:xfrm>
              <a:off x="129196" y="432142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3233864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3221164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482701"/>
              <a:ext cx="50800" cy="2751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476536"/>
              <a:ext cx="4349750" cy="2808605"/>
            </a:xfrm>
            <a:custGeom>
              <a:avLst/>
              <a:gdLst/>
              <a:ahLst/>
              <a:cxnLst/>
              <a:rect l="l" t="t" r="r" b="b"/>
              <a:pathLst>
                <a:path w="4349750" h="2808604">
                  <a:moveTo>
                    <a:pt x="4349657" y="0"/>
                  </a:moveTo>
                  <a:lnTo>
                    <a:pt x="0" y="0"/>
                  </a:lnTo>
                  <a:lnTo>
                    <a:pt x="0" y="2757327"/>
                  </a:lnTo>
                  <a:lnTo>
                    <a:pt x="4008" y="2777052"/>
                  </a:lnTo>
                  <a:lnTo>
                    <a:pt x="14922" y="2793205"/>
                  </a:lnTo>
                  <a:lnTo>
                    <a:pt x="31075" y="2804119"/>
                  </a:lnTo>
                  <a:lnTo>
                    <a:pt x="50800" y="2808128"/>
                  </a:lnTo>
                  <a:lnTo>
                    <a:pt x="4298856" y="2808128"/>
                  </a:lnTo>
                  <a:lnTo>
                    <a:pt x="4318581" y="2804119"/>
                  </a:lnTo>
                  <a:lnTo>
                    <a:pt x="4334734" y="2793205"/>
                  </a:lnTo>
                  <a:lnTo>
                    <a:pt x="4345648" y="2777052"/>
                  </a:lnTo>
                  <a:lnTo>
                    <a:pt x="4349657" y="2757327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20774"/>
              <a:ext cx="0" cy="2732405"/>
            </a:xfrm>
            <a:custGeom>
              <a:avLst/>
              <a:gdLst/>
              <a:ahLst/>
              <a:cxnLst/>
              <a:rect l="l" t="t" r="r" b="b"/>
              <a:pathLst>
                <a:path h="2732404">
                  <a:moveTo>
                    <a:pt x="0" y="27321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080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953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8267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10" y="524433"/>
              <a:ext cx="76809" cy="768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1422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629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010" y="1311427"/>
              <a:ext cx="76809" cy="768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4287" y="428993"/>
            <a:ext cx="3922395" cy="100732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04793"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representation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physical configuration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data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structure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constituting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20" dirty="0">
                <a:latin typeface="Arial"/>
                <a:cs typeface="Arial"/>
              </a:rPr>
              <a:t> tree</a:t>
            </a:r>
            <a:endParaRPr sz="1100">
              <a:latin typeface="Arial"/>
              <a:cs typeface="Arial"/>
            </a:endParaRPr>
          </a:p>
          <a:p>
            <a:pPr marL="581645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includes fields: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parent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path cost </a:t>
            </a:r>
            <a:r>
              <a:rPr sz="1000" i="1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1000" dirty="0">
                <a:solidFill>
                  <a:srgbClr val="0000FF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000" i="1" spc="-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0000FF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1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100" i="1" spc="35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node</a:t>
            </a:r>
            <a:r>
              <a:rPr sz="1100" spc="-5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spc="-484" dirty="0">
                <a:solidFill>
                  <a:srgbClr val="C92626"/>
                </a:solidFill>
                <a:latin typeface="Meiryo UI"/>
                <a:cs typeface="Meiryo UI"/>
              </a:rPr>
              <a:t>/</a:t>
            </a:r>
            <a:r>
              <a:rPr sz="1100" spc="25" dirty="0">
                <a:solidFill>
                  <a:srgbClr val="C92626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state</a:t>
            </a:r>
            <a:endParaRPr sz="1100">
              <a:latin typeface="Arial"/>
              <a:cs typeface="Arial"/>
            </a:endParaRPr>
          </a:p>
          <a:p>
            <a:pPr marL="304793"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It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easy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child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node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parent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8285" y="1552340"/>
            <a:ext cx="3996690" cy="1574800"/>
            <a:chOff x="305904" y="1552340"/>
            <a:chExt cx="3996690" cy="15748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464" y="1552340"/>
              <a:ext cx="2055098" cy="8306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904" y="2395663"/>
              <a:ext cx="3996283" cy="73098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84991" y="3154322"/>
            <a:ext cx="93853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1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&amp;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Norwig,</a:t>
            </a:r>
            <a:r>
              <a:rPr sz="450" spc="2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20" dirty="0">
                <a:solidFill>
                  <a:srgbClr val="9300D3"/>
                </a:solidFill>
                <a:latin typeface="Arial"/>
                <a:cs typeface="Arial"/>
              </a:rPr>
              <a:t>AIMA</a:t>
            </a:r>
            <a:r>
              <a:rPr sz="450" spc="-20" dirty="0">
                <a:latin typeface="Arial"/>
                <a:cs typeface="Arial"/>
              </a:rPr>
              <a:t>)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000" spc="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“queue”):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000" spc="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“stack”):</a:t>
            </a:r>
            <a:r>
              <a:rPr sz="1000" spc="7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C7C7F8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(aka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“priority</a:t>
            </a:r>
            <a:r>
              <a:rPr sz="1000" spc="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queue”):</a:t>
            </a:r>
            <a:r>
              <a:rPr sz="1000" spc="9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E5CDD7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true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iff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more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removes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first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2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inserts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000" spc="1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BF7F9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BF7F9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FBF7F9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BF7F9"/>
                </a:solidFill>
                <a:latin typeface="Arial"/>
                <a:cs typeface="Arial"/>
              </a:rPr>
              <a:t>access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Three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16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returns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true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iff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7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2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inserts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into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solidFill>
                  <a:srgbClr val="C7C7D2"/>
                </a:solidFill>
                <a:latin typeface="Arial"/>
                <a:cs typeface="Arial"/>
              </a:rPr>
              <a:t>Two</a:t>
            </a:r>
            <a:r>
              <a:rPr sz="11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true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iff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there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no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more</a:t>
            </a:r>
            <a:r>
              <a:rPr sz="1000" spc="5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0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removes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first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2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inserts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an</a:t>
            </a:r>
            <a:r>
              <a:rPr sz="1000" spc="1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1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BF7F9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BF7F9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FBF7F9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BF7F9"/>
                </a:solidFill>
                <a:latin typeface="Arial"/>
                <a:cs typeface="Arial"/>
              </a:rPr>
              <a:t>access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Three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16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returns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true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iff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7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2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inserts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into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8F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removes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first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E0E0F3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BF7F9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FBF7F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BF7F9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FBF7F9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FBF7F9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FBF7F9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BF7F9"/>
                </a:solidFill>
                <a:latin typeface="Arial"/>
                <a:cs typeface="Arial"/>
              </a:rPr>
              <a:t>access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Three</a:t>
            </a:r>
            <a:r>
              <a:rPr sz="1100" spc="-3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16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returns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true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iff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7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is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the</a:t>
            </a:r>
            <a:r>
              <a:rPr sz="1000" spc="8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F6F6FE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F6F6FE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:</a:t>
            </a:r>
            <a:r>
              <a:rPr sz="1000" spc="2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inserts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element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6F6F8"/>
                </a:solidFill>
                <a:latin typeface="Arial"/>
                <a:cs typeface="Arial"/>
              </a:rPr>
              <a:t>into</a:t>
            </a:r>
            <a:r>
              <a:rPr sz="1000" spc="15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6F6F8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F6F6F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6F6F8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removes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first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E5CDD7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E5CDD7"/>
                </a:solidFill>
                <a:latin typeface="Arial"/>
                <a:cs typeface="Arial"/>
              </a:rPr>
              <a:t>access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Three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true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iff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7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2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inserts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removes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first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Three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1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returns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true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iff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7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8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C7C7F8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2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inserts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element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into</a:t>
            </a:r>
            <a:r>
              <a:rPr sz="1000" spc="1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removes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first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Choice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hash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function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critical</a:t>
            </a:r>
            <a:r>
              <a:rPr sz="1100" spc="-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for</a:t>
            </a:r>
            <a:r>
              <a:rPr sz="1100" spc="-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06514" y="3340524"/>
            <a:ext cx="24066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35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Implementation:</a:t>
            </a:r>
            <a:r>
              <a:rPr spc="204" dirty="0"/>
              <a:t> </a:t>
            </a:r>
            <a:r>
              <a:rPr dirty="0"/>
              <a:t>Frontier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Explored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4329"/>
            <a:ext cx="4400550" cy="1628775"/>
            <a:chOff x="129196" y="434327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434327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617817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1960943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1948243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478574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662080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16653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039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4912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4785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709955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902030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053858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034" y="1205687"/>
              <a:ext cx="61874" cy="61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010" y="1380540"/>
              <a:ext cx="76809" cy="768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572615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724444"/>
              <a:ext cx="61874" cy="61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1876272"/>
              <a:ext cx="61874" cy="6187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1577" y="2129068"/>
            <a:ext cx="4400550" cy="1205865"/>
            <a:chOff x="129196" y="2129065"/>
            <a:chExt cx="4400550" cy="1205865"/>
          </a:xfrm>
        </p:grpSpPr>
        <p:sp>
          <p:nvSpPr>
            <p:cNvPr id="23" name="object 23"/>
            <p:cNvSpPr/>
            <p:nvPr/>
          </p:nvSpPr>
          <p:spPr>
            <a:xfrm>
              <a:off x="129196" y="2129065"/>
              <a:ext cx="4349750" cy="191770"/>
            </a:xfrm>
            <a:custGeom>
              <a:avLst/>
              <a:gdLst/>
              <a:ahLst/>
              <a:cxnLst/>
              <a:rect l="l" t="t" r="r" b="b"/>
              <a:pathLst>
                <a:path w="4349750" h="191769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1282"/>
                  </a:lnTo>
                  <a:lnTo>
                    <a:pt x="4349657" y="191282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2307691"/>
              <a:ext cx="4349657" cy="50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997" y="3232772"/>
              <a:ext cx="101600" cy="101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797" y="3220072"/>
              <a:ext cx="4298856" cy="114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8853" y="2173300"/>
              <a:ext cx="50800" cy="10594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9196" y="2351970"/>
              <a:ext cx="4349750" cy="932180"/>
            </a:xfrm>
            <a:custGeom>
              <a:avLst/>
              <a:gdLst/>
              <a:ahLst/>
              <a:cxnLst/>
              <a:rect l="l" t="t" r="r" b="b"/>
              <a:pathLst>
                <a:path w="4349750" h="932179">
                  <a:moveTo>
                    <a:pt x="4349657" y="0"/>
                  </a:moveTo>
                  <a:lnTo>
                    <a:pt x="0" y="0"/>
                  </a:lnTo>
                  <a:lnTo>
                    <a:pt x="0" y="880801"/>
                  </a:lnTo>
                  <a:lnTo>
                    <a:pt x="4008" y="900526"/>
                  </a:lnTo>
                  <a:lnTo>
                    <a:pt x="14922" y="916679"/>
                  </a:lnTo>
                  <a:lnTo>
                    <a:pt x="31075" y="927593"/>
                  </a:lnTo>
                  <a:lnTo>
                    <a:pt x="50800" y="931602"/>
                  </a:lnTo>
                  <a:lnTo>
                    <a:pt x="4298856" y="931602"/>
                  </a:lnTo>
                  <a:lnTo>
                    <a:pt x="4318581" y="927593"/>
                  </a:lnTo>
                  <a:lnTo>
                    <a:pt x="4334734" y="916679"/>
                  </a:lnTo>
                  <a:lnTo>
                    <a:pt x="4345648" y="900526"/>
                  </a:lnTo>
                  <a:lnTo>
                    <a:pt x="4349657" y="880801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8853" y="2211393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h="1040764">
                  <a:moveTo>
                    <a:pt x="0" y="10404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853" y="21986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78853" y="2185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853" y="2173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010" y="2401849"/>
              <a:ext cx="76809" cy="76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010" y="2591638"/>
              <a:ext cx="76809" cy="768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34" y="2783713"/>
              <a:ext cx="61874" cy="618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34" y="2935541"/>
              <a:ext cx="61874" cy="618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10" y="3130638"/>
              <a:ext cx="76809" cy="7680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9681" y="374370"/>
            <a:ext cx="4227195" cy="291849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Frontier/Fringe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370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Queue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566406" marR="622919">
              <a:spcBef>
                <a:spcPts val="175"/>
              </a:spcBef>
            </a:pP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First-in-First-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FIFO</a:t>
            </a:r>
            <a:r>
              <a:rPr sz="10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“queue”):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Last-in-First-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Out, LIFO</a:t>
            </a:r>
            <a:r>
              <a:rPr sz="10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“stack”):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000" spc="-25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Best-First-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out</a:t>
            </a:r>
            <a:r>
              <a:rPr sz="10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(aka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“priority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queue”):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log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C92626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C92626"/>
                </a:solidFill>
                <a:latin typeface="Tahoma"/>
                <a:cs typeface="Tahoma"/>
              </a:rPr>
              <a:t>))</a:t>
            </a:r>
            <a:r>
              <a:rPr sz="1000" spc="-1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C92626"/>
                </a:solidFill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185"/>
              </a:spcBef>
            </a:pPr>
            <a:r>
              <a:rPr sz="1100" spc="-6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5080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MPTY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elements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OP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removes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first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QUEUE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queue</a:t>
            </a:r>
            <a:endParaRPr sz="1000">
              <a:latin typeface="Arial"/>
              <a:cs typeface="Arial"/>
            </a:endParaRPr>
          </a:p>
          <a:p>
            <a:pPr>
              <a:spcBef>
                <a:spcPts val="100"/>
              </a:spcBef>
            </a:pPr>
            <a:endParaRPr sz="1000">
              <a:latin typeface="Arial"/>
              <a:cs typeface="Arial"/>
            </a:endParaRPr>
          </a:p>
          <a:p>
            <a:pPr marL="12700"/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Explored</a:t>
            </a:r>
            <a:endParaRPr sz="1100">
              <a:latin typeface="Arial"/>
              <a:cs typeface="Arial"/>
            </a:endParaRPr>
          </a:p>
          <a:p>
            <a:pPr marL="289553" marR="1245839">
              <a:lnSpc>
                <a:spcPct val="113199"/>
              </a:lnSpc>
              <a:spcBef>
                <a:spcPts val="204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Implemented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Hash</a:t>
            </a:r>
            <a:r>
              <a:rPr sz="1100" spc="-3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Table:</a:t>
            </a:r>
            <a:r>
              <a:rPr sz="1100" spc="3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C92626"/>
                </a:solidFill>
                <a:latin typeface="Arial"/>
                <a:cs typeface="Arial"/>
              </a:rPr>
              <a:t>O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C92626"/>
                </a:solidFill>
                <a:latin typeface="Tahoma"/>
                <a:cs typeface="Tahoma"/>
              </a:rPr>
              <a:t>)</a:t>
            </a:r>
            <a:r>
              <a:rPr sz="1100" spc="-70" dirty="0">
                <a:solidFill>
                  <a:srgbClr val="C9262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access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primitives:</a:t>
            </a:r>
            <a:endParaRPr sz="1100">
              <a:latin typeface="Arial"/>
              <a:cs typeface="Arial"/>
            </a:endParaRPr>
          </a:p>
          <a:p>
            <a:pPr marL="569581" marR="64133">
              <a:spcBef>
                <a:spcPts val="175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HERE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returns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true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iff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hash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NSERT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ELEMENT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0000FF"/>
                </a:solidFill>
                <a:latin typeface="Arial"/>
                <a:cs typeface="Arial"/>
              </a:rPr>
              <a:t>HASH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2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inserts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element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into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hash</a:t>
            </a:r>
            <a:endParaRPr sz="1000">
              <a:latin typeface="Arial"/>
              <a:cs typeface="Arial"/>
            </a:endParaRPr>
          </a:p>
          <a:p>
            <a:pPr marL="289553"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Choice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hash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function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efficiency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35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Problem</a:t>
            </a:r>
            <a:r>
              <a:rPr spc="70" dirty="0"/>
              <a:t> </a:t>
            </a:r>
            <a:r>
              <a:rPr dirty="0"/>
              <a:t>Solving</a:t>
            </a:r>
            <a:r>
              <a:rPr spc="70" dirty="0"/>
              <a:t> </a:t>
            </a:r>
            <a:r>
              <a:rPr dirty="0"/>
              <a:t>as</a:t>
            </a:r>
            <a:r>
              <a:rPr spc="70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509028"/>
            <a:ext cx="4400550" cy="468630"/>
            <a:chOff x="129196" y="509028"/>
            <a:chExt cx="4400550" cy="468630"/>
          </a:xfrm>
        </p:grpSpPr>
        <p:sp>
          <p:nvSpPr>
            <p:cNvPr id="4" name="object 4"/>
            <p:cNvSpPr/>
            <p:nvPr/>
          </p:nvSpPr>
          <p:spPr>
            <a:xfrm>
              <a:off x="129196" y="509028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97" y="875525"/>
              <a:ext cx="101600" cy="10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97" y="862825"/>
              <a:ext cx="4298856" cy="114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853" y="559587"/>
              <a:ext cx="50800" cy="315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6" y="553452"/>
              <a:ext cx="4349750" cy="373380"/>
            </a:xfrm>
            <a:custGeom>
              <a:avLst/>
              <a:gdLst/>
              <a:ahLst/>
              <a:cxnLst/>
              <a:rect l="l" t="t" r="r" b="b"/>
              <a:pathLst>
                <a:path w="4349750" h="373380">
                  <a:moveTo>
                    <a:pt x="4349657" y="0"/>
                  </a:moveTo>
                  <a:lnTo>
                    <a:pt x="0" y="0"/>
                  </a:lnTo>
                  <a:lnTo>
                    <a:pt x="0" y="322073"/>
                  </a:lnTo>
                  <a:lnTo>
                    <a:pt x="4008" y="341797"/>
                  </a:lnTo>
                  <a:lnTo>
                    <a:pt x="14922" y="357950"/>
                  </a:lnTo>
                  <a:lnTo>
                    <a:pt x="31075" y="368864"/>
                  </a:lnTo>
                  <a:lnTo>
                    <a:pt x="50800" y="372873"/>
                  </a:lnTo>
                  <a:lnTo>
                    <a:pt x="4298856" y="372873"/>
                  </a:lnTo>
                  <a:lnTo>
                    <a:pt x="4318581" y="368864"/>
                  </a:lnTo>
                  <a:lnTo>
                    <a:pt x="4334734" y="357950"/>
                  </a:lnTo>
                  <a:lnTo>
                    <a:pt x="4345648" y="341797"/>
                  </a:lnTo>
                  <a:lnTo>
                    <a:pt x="4349657" y="322073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97689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29688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58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57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559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1577" y="1078242"/>
            <a:ext cx="4349750" cy="193040"/>
          </a:xfrm>
          <a:custGeom>
            <a:avLst/>
            <a:gdLst/>
            <a:ahLst/>
            <a:cxnLst/>
            <a:rect l="l" t="t" r="r" b="b"/>
            <a:pathLst>
              <a:path w="4349750" h="193040">
                <a:moveTo>
                  <a:pt x="429885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2946"/>
                </a:lnTo>
                <a:lnTo>
                  <a:pt x="4349657" y="192946"/>
                </a:lnTo>
                <a:lnTo>
                  <a:pt x="4349657" y="50800"/>
                </a:lnTo>
                <a:lnTo>
                  <a:pt x="4345648" y="31075"/>
                </a:lnTo>
                <a:lnTo>
                  <a:pt x="4334734" y="14922"/>
                </a:lnTo>
                <a:lnTo>
                  <a:pt x="4318581" y="4008"/>
                </a:lnTo>
                <a:lnTo>
                  <a:pt x="4298856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9679" y="529411"/>
            <a:ext cx="3411220" cy="7327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One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dominant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approaches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AI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solving: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formulate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problem/task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as</a:t>
            </a:r>
            <a:r>
              <a:rPr sz="1100" spc="-2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in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a</a:t>
            </a:r>
            <a:r>
              <a:rPr sz="1100" spc="-2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state</a:t>
            </a:r>
            <a:r>
              <a:rPr sz="11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26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100" dirty="0">
                <a:solidFill>
                  <a:srgbClr val="3333B2"/>
                </a:solidFill>
                <a:latin typeface="Arial"/>
                <a:cs typeface="Arial"/>
              </a:rPr>
              <a:t>Main</a:t>
            </a:r>
            <a:r>
              <a:rPr sz="1100" spc="-30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333B2"/>
                </a:solidFill>
                <a:latin typeface="Arial"/>
                <a:cs typeface="Arial"/>
              </a:rPr>
              <a:t>Paradigm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1577" y="1122459"/>
            <a:ext cx="4400550" cy="1724660"/>
            <a:chOff x="129196" y="1122458"/>
            <a:chExt cx="4400550" cy="1724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96" y="1258544"/>
              <a:ext cx="4349657" cy="50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97" y="2744978"/>
              <a:ext cx="101600" cy="101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97" y="2732277"/>
              <a:ext cx="4298856" cy="114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853" y="1122489"/>
              <a:ext cx="50800" cy="16224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9196" y="1302798"/>
              <a:ext cx="4349750" cy="1493520"/>
            </a:xfrm>
            <a:custGeom>
              <a:avLst/>
              <a:gdLst/>
              <a:ahLst/>
              <a:cxnLst/>
              <a:rect l="l" t="t" r="r" b="b"/>
              <a:pathLst>
                <a:path w="4349750" h="1493520">
                  <a:moveTo>
                    <a:pt x="4349657" y="0"/>
                  </a:moveTo>
                  <a:lnTo>
                    <a:pt x="0" y="0"/>
                  </a:lnTo>
                  <a:lnTo>
                    <a:pt x="0" y="1442179"/>
                  </a:lnTo>
                  <a:lnTo>
                    <a:pt x="4008" y="1461904"/>
                  </a:lnTo>
                  <a:lnTo>
                    <a:pt x="14922" y="1478057"/>
                  </a:lnTo>
                  <a:lnTo>
                    <a:pt x="31075" y="1488971"/>
                  </a:lnTo>
                  <a:lnTo>
                    <a:pt x="50800" y="1492979"/>
                  </a:lnTo>
                  <a:lnTo>
                    <a:pt x="4298856" y="1492979"/>
                  </a:lnTo>
                  <a:lnTo>
                    <a:pt x="4318581" y="1488971"/>
                  </a:lnTo>
                  <a:lnTo>
                    <a:pt x="4334734" y="1478057"/>
                  </a:lnTo>
                  <a:lnTo>
                    <a:pt x="4345648" y="1461904"/>
                  </a:lnTo>
                  <a:lnTo>
                    <a:pt x="4349657" y="144217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853" y="1160558"/>
              <a:ext cx="0" cy="1604010"/>
            </a:xfrm>
            <a:custGeom>
              <a:avLst/>
              <a:gdLst/>
              <a:ahLst/>
              <a:cxnLst/>
              <a:rect l="l" t="t" r="r" b="b"/>
              <a:pathLst>
                <a:path h="1604010">
                  <a:moveTo>
                    <a:pt x="0" y="160346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78853" y="11478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8853" y="11351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853" y="11224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158" y="1333373"/>
              <a:ext cx="134416" cy="1344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3943" y="1332693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0542" y="1560410"/>
            <a:ext cx="417195" cy="274320"/>
            <a:chOff x="248158" y="1560410"/>
            <a:chExt cx="417195" cy="2743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60410"/>
              <a:ext cx="61874" cy="61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158" y="1700301"/>
              <a:ext cx="134416" cy="13441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83943" y="1699609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0542" y="1927339"/>
            <a:ext cx="417195" cy="426720"/>
            <a:chOff x="248158" y="1927339"/>
            <a:chExt cx="417195" cy="4267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927339"/>
              <a:ext cx="61874" cy="618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034" y="2079167"/>
              <a:ext cx="61874" cy="618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158" y="2219058"/>
              <a:ext cx="134416" cy="13441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83943" y="2217591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542" y="2446097"/>
            <a:ext cx="417195" cy="294640"/>
            <a:chOff x="248158" y="2446096"/>
            <a:chExt cx="417195" cy="29464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034" y="2446096"/>
              <a:ext cx="61874" cy="61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58" y="2606217"/>
              <a:ext cx="134416" cy="13441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943" y="2605538"/>
            <a:ext cx="6794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767" y="1271359"/>
            <a:ext cx="3289300" cy="1508746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spcBef>
                <a:spcPts val="28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Goal</a:t>
            </a:r>
            <a:r>
              <a:rPr sz="1100" spc="-50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successful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world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states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Ex: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set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states,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Boolean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test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6300"/>
                </a:solidFill>
                <a:latin typeface="Arial"/>
                <a:cs typeface="Arial"/>
              </a:rPr>
              <a:t>function</a:t>
            </a:r>
            <a:r>
              <a:rPr sz="1000" spc="-5" dirty="0">
                <a:solidFill>
                  <a:srgbClr val="006300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006300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Problem</a:t>
            </a:r>
            <a:r>
              <a:rPr sz="1100" spc="-75" dirty="0">
                <a:solidFill>
                  <a:srgbClr val="C92626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92626"/>
                </a:solidFill>
                <a:latin typeface="Arial"/>
                <a:cs typeface="Arial"/>
              </a:rPr>
              <a:t>formulation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representation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0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states</a:t>
            </a:r>
            <a:endParaRPr sz="1000">
              <a:latin typeface="Arial"/>
              <a:cs typeface="Arial"/>
            </a:endParaRPr>
          </a:p>
          <a:p>
            <a:pPr marL="289553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define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legal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transition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functions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19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Search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solution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search</a:t>
            </a:r>
            <a:r>
              <a:rPr sz="1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  <a:p>
            <a:pPr marL="289553"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solutions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sequences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 marL="12700">
              <a:spcBef>
                <a:spcPts val="355"/>
              </a:spcBef>
            </a:pPr>
            <a:r>
              <a:rPr sz="1100" dirty="0">
                <a:solidFill>
                  <a:srgbClr val="C92626"/>
                </a:solidFill>
                <a:latin typeface="Arial"/>
                <a:cs typeface="Arial"/>
              </a:rPr>
              <a:t>Execution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given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solution,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77" y="2947710"/>
            <a:ext cx="4400550" cy="297815"/>
            <a:chOff x="129196" y="2947707"/>
            <a:chExt cx="4400550" cy="297815"/>
          </a:xfrm>
        </p:grpSpPr>
        <p:sp>
          <p:nvSpPr>
            <p:cNvPr id="42" name="object 42"/>
            <p:cNvSpPr/>
            <p:nvPr/>
          </p:nvSpPr>
          <p:spPr>
            <a:xfrm>
              <a:off x="129196" y="2947707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997" y="3143796"/>
              <a:ext cx="101600" cy="1016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0797" y="3131096"/>
              <a:ext cx="4298856" cy="114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8853" y="2998266"/>
              <a:ext cx="50800" cy="1455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9196" y="2992137"/>
              <a:ext cx="4349750" cy="202565"/>
            </a:xfrm>
            <a:custGeom>
              <a:avLst/>
              <a:gdLst/>
              <a:ahLst/>
              <a:cxnLst/>
              <a:rect l="l" t="t" r="r" b="b"/>
              <a:pathLst>
                <a:path w="4349750" h="202564">
                  <a:moveTo>
                    <a:pt x="4349657" y="0"/>
                  </a:moveTo>
                  <a:lnTo>
                    <a:pt x="0" y="0"/>
                  </a:lnTo>
                  <a:lnTo>
                    <a:pt x="0" y="151659"/>
                  </a:lnTo>
                  <a:lnTo>
                    <a:pt x="4008" y="171383"/>
                  </a:lnTo>
                  <a:lnTo>
                    <a:pt x="14922" y="187536"/>
                  </a:lnTo>
                  <a:lnTo>
                    <a:pt x="31075" y="198451"/>
                  </a:lnTo>
                  <a:lnTo>
                    <a:pt x="50800" y="202459"/>
                  </a:lnTo>
                  <a:lnTo>
                    <a:pt x="4298856" y="202459"/>
                  </a:lnTo>
                  <a:lnTo>
                    <a:pt x="4318581" y="198451"/>
                  </a:lnTo>
                  <a:lnTo>
                    <a:pt x="4334734" y="187536"/>
                  </a:lnTo>
                  <a:lnTo>
                    <a:pt x="4345648" y="171383"/>
                  </a:lnTo>
                  <a:lnTo>
                    <a:pt x="4349657" y="151659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FE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78853" y="3036374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1264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8853" y="3023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3F3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78853" y="3010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78853" y="29982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9679" y="2968092"/>
            <a:ext cx="38036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85" dirty="0">
                <a:solidFill>
                  <a:srgbClr val="D8D8D8"/>
                </a:solidFill>
                <a:latin typeface="Tahoma"/>
                <a:cs typeface="Tahoma"/>
              </a:rPr>
              <a:t>=</a:t>
            </a:r>
            <a:r>
              <a:rPr sz="1100" i="1" spc="-85" dirty="0">
                <a:solidFill>
                  <a:srgbClr val="D8D8D8"/>
                </a:solidFill>
                <a:latin typeface="Meiryo UI"/>
                <a:cs typeface="Meiryo UI"/>
              </a:rPr>
              <a:t>⇒</a:t>
            </a:r>
            <a:r>
              <a:rPr sz="1100" i="1" spc="-75" dirty="0">
                <a:solidFill>
                  <a:srgbClr val="D8D8D8"/>
                </a:solidFill>
                <a:latin typeface="Meiryo UI"/>
                <a:cs typeface="Meiryo UI"/>
              </a:rPr>
              <a:t> 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Problem-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solving</a:t>
            </a:r>
            <a:r>
              <a:rPr sz="1100" spc="-3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r>
              <a:rPr sz="1100" spc="-15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are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(a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kind</a:t>
            </a:r>
            <a:r>
              <a:rPr sz="1100" spc="-20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D8D8D8"/>
                </a:solidFill>
                <a:latin typeface="Arial"/>
                <a:cs typeface="Arial"/>
              </a:rPr>
              <a:t>of)</a:t>
            </a:r>
            <a:r>
              <a:rPr sz="1100" spc="-1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goal-</a:t>
            </a:r>
            <a:r>
              <a:rPr sz="1100" dirty="0">
                <a:solidFill>
                  <a:srgbClr val="D8D8FF"/>
                </a:solidFill>
                <a:latin typeface="Arial"/>
                <a:cs typeface="Arial"/>
              </a:rPr>
              <a:t>based</a:t>
            </a:r>
            <a:r>
              <a:rPr sz="1100" spc="-20" dirty="0">
                <a:solidFill>
                  <a:srgbClr val="D8D8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8D8FF"/>
                </a:solidFill>
                <a:latin typeface="Arial"/>
                <a:cs typeface="Arial"/>
              </a:rPr>
              <a:t>agents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48729" y="3340524"/>
            <a:ext cx="19875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4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Uninformed</a:t>
            </a:r>
            <a:r>
              <a:rPr spc="85" dirty="0"/>
              <a:t> </a:t>
            </a:r>
            <a:r>
              <a:rPr dirty="0"/>
              <a:t>vs.</a:t>
            </a:r>
            <a:r>
              <a:rPr spc="204" dirty="0"/>
              <a:t> </a:t>
            </a:r>
            <a:r>
              <a:rPr dirty="0"/>
              <a:t>Informed</a:t>
            </a:r>
            <a:r>
              <a:rPr spc="90" dirty="0"/>
              <a:t> </a:t>
            </a:r>
            <a:r>
              <a:rPr dirty="0"/>
              <a:t>Search</a:t>
            </a:r>
            <a:r>
              <a:rPr spc="90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52285"/>
            <a:ext cx="4400550" cy="1628775"/>
            <a:chOff x="129196" y="952283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952283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3577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789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662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96530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80037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34610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219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092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965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2791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1998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57181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8984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90572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242400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3"/>
            <a:ext cx="5486983" cy="1861176"/>
          </a:xfrm>
          <a:prstGeom prst="rect">
            <a:avLst/>
          </a:prstGeom>
        </p:spPr>
        <p:txBody>
          <a:bodyPr vert="horz" wrap="square" lIns="0" tIns="298856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dirty="0">
                <a:solidFill>
                  <a:srgbClr val="3333B2"/>
                </a:solidFill>
              </a:rPr>
              <a:t>Strategies: </a:t>
            </a:r>
            <a:r>
              <a:rPr spc="-60" dirty="0">
                <a:solidFill>
                  <a:srgbClr val="3333B2"/>
                </a:solidFill>
              </a:rPr>
              <a:t>Two</a:t>
            </a:r>
            <a:r>
              <a:rPr spc="-1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possibilities</a:t>
            </a:r>
          </a:p>
          <a:p>
            <a:pPr marL="302252">
              <a:spcBef>
                <a:spcPts val="370"/>
              </a:spcBef>
            </a:pPr>
            <a:r>
              <a:rPr spc="-10" dirty="0">
                <a:solidFill>
                  <a:srgbClr val="C7C7F8"/>
                </a:solidFill>
              </a:rPr>
              <a:t>Uninformed</a:t>
            </a:r>
            <a:r>
              <a:rPr spc="-45" dirty="0">
                <a:solidFill>
                  <a:srgbClr val="C7C7F8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strategies</a:t>
            </a:r>
            <a:r>
              <a:rPr spc="-4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D2"/>
                </a:solidFill>
              </a:rPr>
              <a:t>(a.k.a.</a:t>
            </a:r>
            <a:r>
              <a:rPr spc="20" dirty="0">
                <a:solidFill>
                  <a:srgbClr val="C7C7D2"/>
                </a:solidFill>
              </a:rPr>
              <a:t> </a:t>
            </a:r>
            <a:r>
              <a:rPr dirty="0">
                <a:solidFill>
                  <a:srgbClr val="C7C7F8"/>
                </a:solidFill>
              </a:rPr>
              <a:t>blind</a:t>
            </a:r>
            <a:r>
              <a:rPr spc="-4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strategies)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</a:rPr>
              <a:t>do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not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use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any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domain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>
                <a:solidFill>
                  <a:srgbClr val="C7C7D2"/>
                </a:solidFill>
              </a:rPr>
              <a:t>apply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rules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arbitrarily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and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an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exhaustive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search</a:t>
            </a:r>
            <a:r>
              <a:rPr sz="1000" spc="-20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strategy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</a:rPr>
              <a:t>impractical</a:t>
            </a:r>
            <a:r>
              <a:rPr sz="1000" spc="-5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for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some</a:t>
            </a:r>
            <a:r>
              <a:rPr sz="1000" spc="-50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complex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problems.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195"/>
              </a:spcBef>
            </a:pPr>
            <a:r>
              <a:rPr dirty="0">
                <a:solidFill>
                  <a:srgbClr val="C7C7F8"/>
                </a:solidFill>
              </a:rPr>
              <a:t>Informed</a:t>
            </a:r>
            <a:r>
              <a:rPr spc="-5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strategies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</a:rPr>
              <a:t>use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domain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>
                <a:solidFill>
                  <a:srgbClr val="C7C7D2"/>
                </a:solidFill>
              </a:rPr>
              <a:t>apply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rules</a:t>
            </a:r>
            <a:r>
              <a:rPr sz="1000" spc="-10" dirty="0">
                <a:solidFill>
                  <a:srgbClr val="C7C7D2"/>
                </a:solidFill>
              </a:rPr>
              <a:t> following </a:t>
            </a:r>
            <a:r>
              <a:rPr sz="1000" dirty="0">
                <a:solidFill>
                  <a:srgbClr val="C7C7D2"/>
                </a:solidFill>
              </a:rPr>
              <a:t>heuristics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(driven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by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domain</a:t>
            </a:r>
            <a:r>
              <a:rPr sz="1000" spc="-10" dirty="0">
                <a:solidFill>
                  <a:srgbClr val="C7C7D2"/>
                </a:solidFill>
              </a:rPr>
              <a:t> knowledge)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2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</a:rPr>
              <a:t>practical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for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many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complex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problems.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Uninformed</a:t>
            </a:r>
            <a:r>
              <a:rPr spc="85" dirty="0"/>
              <a:t> </a:t>
            </a:r>
            <a:r>
              <a:rPr dirty="0"/>
              <a:t>vs.</a:t>
            </a:r>
            <a:r>
              <a:rPr spc="204" dirty="0"/>
              <a:t> </a:t>
            </a:r>
            <a:r>
              <a:rPr dirty="0"/>
              <a:t>Informed</a:t>
            </a:r>
            <a:r>
              <a:rPr spc="90" dirty="0"/>
              <a:t> </a:t>
            </a:r>
            <a:r>
              <a:rPr dirty="0"/>
              <a:t>Search</a:t>
            </a:r>
            <a:r>
              <a:rPr spc="90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52285"/>
            <a:ext cx="4400550" cy="1628775"/>
            <a:chOff x="129196" y="952283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952283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3577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789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662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96530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80037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34610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219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092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965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2791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1998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57181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8984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90572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242400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3"/>
            <a:ext cx="5486983" cy="1861176"/>
          </a:xfrm>
          <a:prstGeom prst="rect">
            <a:avLst/>
          </a:prstGeom>
        </p:spPr>
        <p:txBody>
          <a:bodyPr vert="horz" wrap="square" lIns="0" tIns="298856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dirty="0">
                <a:solidFill>
                  <a:srgbClr val="3333B2"/>
                </a:solidFill>
              </a:rPr>
              <a:t>Strategies: </a:t>
            </a:r>
            <a:r>
              <a:rPr spc="-60" dirty="0">
                <a:solidFill>
                  <a:srgbClr val="3333B2"/>
                </a:solidFill>
              </a:rPr>
              <a:t>Two</a:t>
            </a:r>
            <a:r>
              <a:rPr spc="-1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possibilities</a:t>
            </a:r>
          </a:p>
          <a:p>
            <a:pPr marL="302252">
              <a:spcBef>
                <a:spcPts val="370"/>
              </a:spcBef>
            </a:pPr>
            <a:r>
              <a:rPr spc="-10" dirty="0">
                <a:solidFill>
                  <a:srgbClr val="0000FF"/>
                </a:solidFill>
              </a:rPr>
              <a:t>Uninformed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/>
              <a:t>strategies</a:t>
            </a:r>
            <a:r>
              <a:rPr spc="-40" dirty="0"/>
              <a:t> </a:t>
            </a:r>
            <a:r>
              <a:rPr dirty="0"/>
              <a:t>(a.k.a.</a:t>
            </a:r>
            <a:r>
              <a:rPr spc="20" dirty="0"/>
              <a:t> </a:t>
            </a:r>
            <a:r>
              <a:rPr dirty="0">
                <a:solidFill>
                  <a:srgbClr val="0000FF"/>
                </a:solidFill>
              </a:rPr>
              <a:t>blind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/>
              <a:t>strategies)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/>
              <a:t>do</a:t>
            </a:r>
            <a:r>
              <a:rPr sz="1000" spc="-10" dirty="0"/>
              <a:t> </a:t>
            </a:r>
            <a:r>
              <a:rPr sz="1000" dirty="0"/>
              <a:t>not</a:t>
            </a:r>
            <a:r>
              <a:rPr sz="1000" spc="-10" dirty="0"/>
              <a:t> </a:t>
            </a:r>
            <a:r>
              <a:rPr sz="1000" dirty="0"/>
              <a:t>use</a:t>
            </a:r>
            <a:r>
              <a:rPr sz="1000" spc="-10" dirty="0"/>
              <a:t> </a:t>
            </a:r>
            <a:r>
              <a:rPr sz="1000" dirty="0"/>
              <a:t>any</a:t>
            </a:r>
            <a:r>
              <a:rPr sz="1000" spc="-10" dirty="0"/>
              <a:t> </a:t>
            </a:r>
            <a:r>
              <a:rPr sz="1000" dirty="0"/>
              <a:t>domain</a:t>
            </a:r>
            <a:r>
              <a:rPr sz="1000" spc="-5" dirty="0"/>
              <a:t> </a:t>
            </a:r>
            <a:r>
              <a:rPr sz="1000" spc="-10" dirty="0"/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/>
              <a:t>apply</a:t>
            </a:r>
            <a:r>
              <a:rPr sz="1000" spc="-20" dirty="0"/>
              <a:t> </a:t>
            </a:r>
            <a:r>
              <a:rPr sz="1000" dirty="0"/>
              <a:t>rules</a:t>
            </a:r>
            <a:r>
              <a:rPr sz="1000" spc="-20" dirty="0"/>
              <a:t> </a:t>
            </a:r>
            <a:r>
              <a:rPr sz="1000" dirty="0"/>
              <a:t>arbitrarily</a:t>
            </a:r>
            <a:r>
              <a:rPr sz="1000" spc="-15" dirty="0"/>
              <a:t> </a:t>
            </a:r>
            <a:r>
              <a:rPr sz="1000" dirty="0"/>
              <a:t>and</a:t>
            </a:r>
            <a:r>
              <a:rPr sz="1000" spc="-20" dirty="0"/>
              <a:t> </a:t>
            </a:r>
            <a:r>
              <a:rPr sz="1000" dirty="0"/>
              <a:t>do</a:t>
            </a:r>
            <a:r>
              <a:rPr sz="1000" spc="-15" dirty="0"/>
              <a:t> </a:t>
            </a:r>
            <a:r>
              <a:rPr sz="1000" dirty="0"/>
              <a:t>an</a:t>
            </a:r>
            <a:r>
              <a:rPr sz="1000" spc="-20" dirty="0"/>
              <a:t> </a:t>
            </a:r>
            <a:r>
              <a:rPr sz="1000" dirty="0"/>
              <a:t>exhaustive</a:t>
            </a:r>
            <a:r>
              <a:rPr sz="1000" spc="-15" dirty="0"/>
              <a:t> </a:t>
            </a:r>
            <a:r>
              <a:rPr sz="1000" dirty="0"/>
              <a:t>search</a:t>
            </a:r>
            <a:r>
              <a:rPr sz="1000" spc="-20" dirty="0"/>
              <a:t> </a:t>
            </a:r>
            <a:r>
              <a:rPr sz="1000" spc="-10" dirty="0"/>
              <a:t>strategy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impractical</a:t>
            </a:r>
            <a:r>
              <a:rPr sz="1000" spc="-50" dirty="0"/>
              <a:t> </a:t>
            </a:r>
            <a:r>
              <a:rPr sz="1000" dirty="0"/>
              <a:t>for</a:t>
            </a:r>
            <a:r>
              <a:rPr sz="1000" spc="-45" dirty="0"/>
              <a:t> </a:t>
            </a:r>
            <a:r>
              <a:rPr sz="1000" dirty="0"/>
              <a:t>some</a:t>
            </a:r>
            <a:r>
              <a:rPr sz="1000" spc="-50" dirty="0"/>
              <a:t> </a:t>
            </a:r>
            <a:r>
              <a:rPr sz="1000" spc="-10" dirty="0"/>
              <a:t>complex</a:t>
            </a:r>
            <a:r>
              <a:rPr sz="1000" spc="-45" dirty="0"/>
              <a:t> </a:t>
            </a:r>
            <a:r>
              <a:rPr sz="1000" spc="-10" dirty="0"/>
              <a:t>problems.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195"/>
              </a:spcBef>
            </a:pPr>
            <a:r>
              <a:rPr dirty="0">
                <a:solidFill>
                  <a:srgbClr val="C7C7F8"/>
                </a:solidFill>
              </a:rPr>
              <a:t>Informed</a:t>
            </a:r>
            <a:r>
              <a:rPr spc="-50" dirty="0">
                <a:solidFill>
                  <a:srgbClr val="C7C7F8"/>
                </a:solidFill>
              </a:rPr>
              <a:t> </a:t>
            </a:r>
            <a:r>
              <a:rPr spc="-10" dirty="0">
                <a:solidFill>
                  <a:srgbClr val="C7C7D2"/>
                </a:solidFill>
              </a:rPr>
              <a:t>strategies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>
                <a:solidFill>
                  <a:srgbClr val="C7C7D2"/>
                </a:solidFill>
              </a:rPr>
              <a:t>use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domain</a:t>
            </a:r>
            <a:r>
              <a:rPr sz="1000" spc="-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>
                <a:solidFill>
                  <a:srgbClr val="C7C7D2"/>
                </a:solidFill>
              </a:rPr>
              <a:t>apply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rules</a:t>
            </a:r>
            <a:r>
              <a:rPr sz="1000" spc="-10" dirty="0">
                <a:solidFill>
                  <a:srgbClr val="C7C7D2"/>
                </a:solidFill>
              </a:rPr>
              <a:t> following </a:t>
            </a:r>
            <a:r>
              <a:rPr sz="1000" dirty="0">
                <a:solidFill>
                  <a:srgbClr val="C7C7D2"/>
                </a:solidFill>
              </a:rPr>
              <a:t>heuristics</a:t>
            </a:r>
            <a:r>
              <a:rPr sz="1000" spc="-1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(driven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by</a:t>
            </a:r>
            <a:r>
              <a:rPr sz="1000" spc="-10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domain</a:t>
            </a:r>
            <a:r>
              <a:rPr sz="1000" spc="-10" dirty="0">
                <a:solidFill>
                  <a:srgbClr val="C7C7D2"/>
                </a:solidFill>
              </a:rPr>
              <a:t> knowledge)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120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C7C7D2"/>
                </a:solidFill>
              </a:rPr>
              <a:t>practical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for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dirty="0">
                <a:solidFill>
                  <a:srgbClr val="C7C7D2"/>
                </a:solidFill>
              </a:rPr>
              <a:t>many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complex</a:t>
            </a:r>
            <a:r>
              <a:rPr sz="1000" spc="-45" dirty="0">
                <a:solidFill>
                  <a:srgbClr val="C7C7D2"/>
                </a:solidFill>
              </a:rPr>
              <a:t> </a:t>
            </a:r>
            <a:r>
              <a:rPr sz="1000" spc="-10" dirty="0">
                <a:solidFill>
                  <a:srgbClr val="C7C7D2"/>
                </a:solidFill>
              </a:rPr>
              <a:t>problems.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Uninformed</a:t>
            </a:r>
            <a:r>
              <a:rPr spc="85" dirty="0"/>
              <a:t> </a:t>
            </a:r>
            <a:r>
              <a:rPr dirty="0"/>
              <a:t>vs.</a:t>
            </a:r>
            <a:r>
              <a:rPr spc="204" dirty="0"/>
              <a:t> </a:t>
            </a:r>
            <a:r>
              <a:rPr dirty="0"/>
              <a:t>Informed</a:t>
            </a:r>
            <a:r>
              <a:rPr spc="90" dirty="0"/>
              <a:t> </a:t>
            </a:r>
            <a:r>
              <a:rPr dirty="0"/>
              <a:t>Search</a:t>
            </a:r>
            <a:r>
              <a:rPr spc="90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952285"/>
            <a:ext cx="4400550" cy="1628775"/>
            <a:chOff x="129196" y="952283"/>
            <a:chExt cx="4400550" cy="1628775"/>
          </a:xfrm>
        </p:grpSpPr>
        <p:sp>
          <p:nvSpPr>
            <p:cNvPr id="4" name="object 4"/>
            <p:cNvSpPr/>
            <p:nvPr/>
          </p:nvSpPr>
          <p:spPr>
            <a:xfrm>
              <a:off x="129196" y="952283"/>
              <a:ext cx="4349750" cy="196215"/>
            </a:xfrm>
            <a:custGeom>
              <a:avLst/>
              <a:gdLst/>
              <a:ahLst/>
              <a:cxnLst/>
              <a:rect l="l" t="t" r="r" b="b"/>
              <a:pathLst>
                <a:path w="4349750" h="196215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6133"/>
                  </a:lnTo>
                  <a:lnTo>
                    <a:pt x="4349657" y="196133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96" y="1135773"/>
              <a:ext cx="4349657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997" y="2478900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97" y="2466200"/>
              <a:ext cx="4298856" cy="114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853" y="996530"/>
              <a:ext cx="50800" cy="14823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9196" y="1180037"/>
              <a:ext cx="4349750" cy="1350010"/>
            </a:xfrm>
            <a:custGeom>
              <a:avLst/>
              <a:gdLst/>
              <a:ahLst/>
              <a:cxnLst/>
              <a:rect l="l" t="t" r="r" b="b"/>
              <a:pathLst>
                <a:path w="4349750" h="1350010">
                  <a:moveTo>
                    <a:pt x="4349657" y="0"/>
                  </a:moveTo>
                  <a:lnTo>
                    <a:pt x="0" y="0"/>
                  </a:lnTo>
                  <a:lnTo>
                    <a:pt x="0" y="1298862"/>
                  </a:lnTo>
                  <a:lnTo>
                    <a:pt x="4008" y="1318587"/>
                  </a:lnTo>
                  <a:lnTo>
                    <a:pt x="14922" y="1334740"/>
                  </a:lnTo>
                  <a:lnTo>
                    <a:pt x="31075" y="1345654"/>
                  </a:lnTo>
                  <a:lnTo>
                    <a:pt x="50800" y="1349663"/>
                  </a:lnTo>
                  <a:lnTo>
                    <a:pt x="4298856" y="1349663"/>
                  </a:lnTo>
                  <a:lnTo>
                    <a:pt x="4318581" y="1345654"/>
                  </a:lnTo>
                  <a:lnTo>
                    <a:pt x="4334734" y="1334740"/>
                  </a:lnTo>
                  <a:lnTo>
                    <a:pt x="4345648" y="1318587"/>
                  </a:lnTo>
                  <a:lnTo>
                    <a:pt x="4349657" y="1298862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1034610"/>
              <a:ext cx="0" cy="1463675"/>
            </a:xfrm>
            <a:custGeom>
              <a:avLst/>
              <a:gdLst/>
              <a:ahLst/>
              <a:cxnLst/>
              <a:rect l="l" t="t" r="r" b="b"/>
              <a:pathLst>
                <a:path h="1463675">
                  <a:moveTo>
                    <a:pt x="0" y="14633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10219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8853" y="100921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8853" y="9965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10" y="1227912"/>
              <a:ext cx="76809" cy="768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419987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571815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8984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2090572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2242400"/>
              <a:ext cx="61874" cy="618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208726" y="653793"/>
            <a:ext cx="5486983" cy="1861176"/>
          </a:xfrm>
          <a:prstGeom prst="rect">
            <a:avLst/>
          </a:prstGeom>
        </p:spPr>
        <p:txBody>
          <a:bodyPr vert="horz" wrap="square" lIns="0" tIns="298856" rIns="0" bIns="0" rtlCol="0">
            <a:spAutoFit/>
          </a:bodyPr>
          <a:lstStyle/>
          <a:p>
            <a:pPr marL="25400">
              <a:spcBef>
                <a:spcPts val="475"/>
              </a:spcBef>
            </a:pPr>
            <a:r>
              <a:rPr dirty="0">
                <a:solidFill>
                  <a:srgbClr val="3333B2"/>
                </a:solidFill>
              </a:rPr>
              <a:t>Strategies: </a:t>
            </a:r>
            <a:r>
              <a:rPr spc="-60" dirty="0">
                <a:solidFill>
                  <a:srgbClr val="3333B2"/>
                </a:solidFill>
              </a:rPr>
              <a:t>Two</a:t>
            </a:r>
            <a:r>
              <a:rPr spc="-15" dirty="0">
                <a:solidFill>
                  <a:srgbClr val="3333B2"/>
                </a:solidFill>
              </a:rPr>
              <a:t> </a:t>
            </a:r>
            <a:r>
              <a:rPr spc="-10" dirty="0">
                <a:solidFill>
                  <a:srgbClr val="3333B2"/>
                </a:solidFill>
              </a:rPr>
              <a:t>possibilities</a:t>
            </a:r>
          </a:p>
          <a:p>
            <a:pPr marL="302252">
              <a:spcBef>
                <a:spcPts val="370"/>
              </a:spcBef>
            </a:pPr>
            <a:r>
              <a:rPr spc="-10" dirty="0">
                <a:solidFill>
                  <a:srgbClr val="0000FF"/>
                </a:solidFill>
              </a:rPr>
              <a:t>Uninformed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/>
              <a:t>strategies</a:t>
            </a:r>
            <a:r>
              <a:rPr spc="-40" dirty="0"/>
              <a:t> </a:t>
            </a:r>
            <a:r>
              <a:rPr dirty="0"/>
              <a:t>(a.k.a.</a:t>
            </a:r>
            <a:r>
              <a:rPr spc="20" dirty="0"/>
              <a:t> </a:t>
            </a:r>
            <a:r>
              <a:rPr dirty="0">
                <a:solidFill>
                  <a:srgbClr val="0000FF"/>
                </a:solidFill>
              </a:rPr>
              <a:t>blind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10" dirty="0"/>
              <a:t>strategies)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/>
              <a:t>do</a:t>
            </a:r>
            <a:r>
              <a:rPr sz="1000" spc="-10" dirty="0"/>
              <a:t> </a:t>
            </a:r>
            <a:r>
              <a:rPr sz="1000" dirty="0"/>
              <a:t>not</a:t>
            </a:r>
            <a:r>
              <a:rPr sz="1000" spc="-10" dirty="0"/>
              <a:t> </a:t>
            </a:r>
            <a:r>
              <a:rPr sz="1000" dirty="0"/>
              <a:t>use</a:t>
            </a:r>
            <a:r>
              <a:rPr sz="1000" spc="-10" dirty="0"/>
              <a:t> </a:t>
            </a:r>
            <a:r>
              <a:rPr sz="1000" dirty="0"/>
              <a:t>any</a:t>
            </a:r>
            <a:r>
              <a:rPr sz="1000" spc="-10" dirty="0"/>
              <a:t> </a:t>
            </a:r>
            <a:r>
              <a:rPr sz="1000" dirty="0"/>
              <a:t>domain</a:t>
            </a:r>
            <a:r>
              <a:rPr sz="1000" spc="-5" dirty="0"/>
              <a:t> </a:t>
            </a:r>
            <a:r>
              <a:rPr sz="1000" spc="-10" dirty="0"/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/>
              <a:t>apply</a:t>
            </a:r>
            <a:r>
              <a:rPr sz="1000" spc="-20" dirty="0"/>
              <a:t> </a:t>
            </a:r>
            <a:r>
              <a:rPr sz="1000" dirty="0"/>
              <a:t>rules</a:t>
            </a:r>
            <a:r>
              <a:rPr sz="1000" spc="-20" dirty="0"/>
              <a:t> </a:t>
            </a:r>
            <a:r>
              <a:rPr sz="1000" dirty="0"/>
              <a:t>arbitrarily</a:t>
            </a:r>
            <a:r>
              <a:rPr sz="1000" spc="-15" dirty="0"/>
              <a:t> </a:t>
            </a:r>
            <a:r>
              <a:rPr sz="1000" dirty="0"/>
              <a:t>and</a:t>
            </a:r>
            <a:r>
              <a:rPr sz="1000" spc="-20" dirty="0"/>
              <a:t> </a:t>
            </a:r>
            <a:r>
              <a:rPr sz="1000" dirty="0"/>
              <a:t>do</a:t>
            </a:r>
            <a:r>
              <a:rPr sz="1000" spc="-15" dirty="0"/>
              <a:t> </a:t>
            </a:r>
            <a:r>
              <a:rPr sz="1000" dirty="0"/>
              <a:t>an</a:t>
            </a:r>
            <a:r>
              <a:rPr sz="1000" spc="-20" dirty="0"/>
              <a:t> </a:t>
            </a:r>
            <a:r>
              <a:rPr sz="1000" dirty="0"/>
              <a:t>exhaustive</a:t>
            </a:r>
            <a:r>
              <a:rPr sz="1000" spc="-15" dirty="0"/>
              <a:t> </a:t>
            </a:r>
            <a:r>
              <a:rPr sz="1000" dirty="0"/>
              <a:t>search</a:t>
            </a:r>
            <a:r>
              <a:rPr sz="1000" spc="-20" dirty="0"/>
              <a:t> </a:t>
            </a:r>
            <a:r>
              <a:rPr sz="1000" spc="-10" dirty="0"/>
              <a:t>strategy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14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impractical</a:t>
            </a:r>
            <a:r>
              <a:rPr sz="1000" spc="-50" dirty="0"/>
              <a:t> </a:t>
            </a:r>
            <a:r>
              <a:rPr sz="1000" dirty="0"/>
              <a:t>for</a:t>
            </a:r>
            <a:r>
              <a:rPr sz="1000" spc="-45" dirty="0"/>
              <a:t> </a:t>
            </a:r>
            <a:r>
              <a:rPr sz="1000" dirty="0"/>
              <a:t>some</a:t>
            </a:r>
            <a:r>
              <a:rPr sz="1000" spc="-50" dirty="0"/>
              <a:t> </a:t>
            </a:r>
            <a:r>
              <a:rPr sz="1000" spc="-10" dirty="0"/>
              <a:t>complex</a:t>
            </a:r>
            <a:r>
              <a:rPr sz="1000" spc="-45" dirty="0"/>
              <a:t> </a:t>
            </a:r>
            <a:r>
              <a:rPr sz="1000" spc="-10" dirty="0"/>
              <a:t>problems.</a:t>
            </a:r>
            <a:endParaRPr sz="1000">
              <a:latin typeface="Meiryo UI"/>
              <a:cs typeface="Meiryo UI"/>
            </a:endParaRPr>
          </a:p>
          <a:p>
            <a:pPr marL="302252">
              <a:spcBef>
                <a:spcPts val="195"/>
              </a:spcBef>
            </a:pPr>
            <a:r>
              <a:rPr dirty="0">
                <a:solidFill>
                  <a:srgbClr val="0000FF"/>
                </a:solidFill>
              </a:rPr>
              <a:t>Informed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spc="-10" dirty="0"/>
              <a:t>strategies</a:t>
            </a:r>
          </a:p>
          <a:p>
            <a:pPr marL="579106">
              <a:lnSpc>
                <a:spcPts val="1200"/>
              </a:lnSpc>
              <a:spcBef>
                <a:spcPts val="175"/>
              </a:spcBef>
            </a:pPr>
            <a:r>
              <a:rPr sz="1000" dirty="0"/>
              <a:t>use</a:t>
            </a:r>
            <a:r>
              <a:rPr sz="1000" spc="-5" dirty="0"/>
              <a:t> </a:t>
            </a:r>
            <a:r>
              <a:rPr sz="1000" dirty="0"/>
              <a:t>domain</a:t>
            </a:r>
            <a:r>
              <a:rPr sz="1000" spc="-5" dirty="0"/>
              <a:t> </a:t>
            </a:r>
            <a:r>
              <a:rPr sz="1000" spc="-10" dirty="0"/>
              <a:t>knowledge</a:t>
            </a:r>
            <a:endParaRPr sz="1000"/>
          </a:p>
          <a:p>
            <a:pPr marL="579106">
              <a:lnSpc>
                <a:spcPts val="1195"/>
              </a:lnSpc>
            </a:pPr>
            <a:r>
              <a:rPr sz="1000" dirty="0"/>
              <a:t>apply</a:t>
            </a:r>
            <a:r>
              <a:rPr sz="1000" spc="-15" dirty="0"/>
              <a:t> </a:t>
            </a:r>
            <a:r>
              <a:rPr sz="1000" dirty="0"/>
              <a:t>rules</a:t>
            </a:r>
            <a:r>
              <a:rPr sz="1000" spc="-10" dirty="0"/>
              <a:t> following </a:t>
            </a:r>
            <a:r>
              <a:rPr sz="1000" dirty="0"/>
              <a:t>heuristics</a:t>
            </a:r>
            <a:r>
              <a:rPr sz="1000" spc="-15" dirty="0"/>
              <a:t> </a:t>
            </a:r>
            <a:r>
              <a:rPr sz="1000" dirty="0"/>
              <a:t>(driven</a:t>
            </a:r>
            <a:r>
              <a:rPr sz="1000" spc="-10" dirty="0"/>
              <a:t> </a:t>
            </a:r>
            <a:r>
              <a:rPr sz="1000" dirty="0"/>
              <a:t>by</a:t>
            </a:r>
            <a:r>
              <a:rPr sz="1000" spc="-10" dirty="0"/>
              <a:t> </a:t>
            </a:r>
            <a:r>
              <a:rPr sz="1000" dirty="0"/>
              <a:t>domain</a:t>
            </a:r>
            <a:r>
              <a:rPr sz="1000" spc="-10" dirty="0"/>
              <a:t> knowledge)</a:t>
            </a:r>
            <a:endParaRPr sz="1000"/>
          </a:p>
          <a:p>
            <a:pPr marL="306062">
              <a:lnSpc>
                <a:spcPts val="1200"/>
              </a:lnSpc>
            </a:pPr>
            <a:r>
              <a:rPr sz="1000" dirty="0">
                <a:solidFill>
                  <a:srgbClr val="3333B2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3333B2"/>
                </a:solidFill>
                <a:latin typeface="Meiryo UI"/>
                <a:cs typeface="Meiryo UI"/>
              </a:rPr>
              <a:t>⇒</a:t>
            </a:r>
            <a:r>
              <a:rPr sz="1000" i="1" spc="120" dirty="0">
                <a:solidFill>
                  <a:srgbClr val="3333B2"/>
                </a:solidFill>
                <a:latin typeface="Meiryo UI"/>
                <a:cs typeface="Meiryo UI"/>
              </a:rPr>
              <a:t> </a:t>
            </a:r>
            <a:r>
              <a:rPr sz="1000" dirty="0"/>
              <a:t>practical</a:t>
            </a:r>
            <a:r>
              <a:rPr sz="1000" spc="-45" dirty="0"/>
              <a:t> </a:t>
            </a:r>
            <a:r>
              <a:rPr sz="1000" dirty="0"/>
              <a:t>for</a:t>
            </a:r>
            <a:r>
              <a:rPr sz="1000" spc="-45" dirty="0"/>
              <a:t> </a:t>
            </a:r>
            <a:r>
              <a:rPr sz="1000" dirty="0"/>
              <a:t>many</a:t>
            </a:r>
            <a:r>
              <a:rPr sz="1000" spc="-45" dirty="0"/>
              <a:t> </a:t>
            </a:r>
            <a:r>
              <a:rPr sz="1000" spc="-10" dirty="0"/>
              <a:t>complex</a:t>
            </a:r>
            <a:r>
              <a:rPr sz="1000" spc="-45" dirty="0"/>
              <a:t> </a:t>
            </a:r>
            <a:r>
              <a:rPr sz="1000" spc="-10" dirty="0"/>
              <a:t>problems.</a:t>
            </a:r>
            <a:endParaRPr sz="1000">
              <a:latin typeface="Meiryo UI"/>
              <a:cs typeface="Meiryo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36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7" y="542101"/>
            <a:ext cx="188391" cy="1883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71" y="558433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17" y="82822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771" y="84455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417" y="1114326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771" y="1129629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7" y="1400443"/>
            <a:ext cx="188391" cy="188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771" y="1416775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410" y="1633387"/>
            <a:ext cx="76809" cy="768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5410" y="1805460"/>
            <a:ext cx="76809" cy="76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410" y="1977532"/>
            <a:ext cx="76809" cy="768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410" y="2149605"/>
            <a:ext cx="76809" cy="768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417" y="2374864"/>
            <a:ext cx="188391" cy="18839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7771" y="2388441"/>
            <a:ext cx="8191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5410" y="2607795"/>
            <a:ext cx="76809" cy="768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5410" y="2779867"/>
            <a:ext cx="76809" cy="768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5410" y="2951953"/>
            <a:ext cx="76809" cy="7680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3541" y="535775"/>
            <a:ext cx="2945130" cy="25380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099">
              <a:spcBef>
                <a:spcPts val="90"/>
              </a:spcBef>
            </a:pP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Problem-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Solving</a:t>
            </a:r>
            <a:r>
              <a:rPr sz="1100" spc="6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4" action="ppaction://hlinksldjump"/>
              </a:rPr>
              <a:t>Agents</a:t>
            </a:r>
            <a:endParaRPr sz="1100">
              <a:latin typeface="Arial"/>
              <a:cs typeface="Arial"/>
            </a:endParaRPr>
          </a:p>
          <a:p>
            <a:pPr marL="38099" marR="1683343">
              <a:lnSpc>
                <a:spcPct val="170700"/>
              </a:lnSpc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Example</a:t>
            </a:r>
            <a:r>
              <a:rPr sz="1100" spc="-25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5" action="ppaction://hlinksldjump"/>
              </a:rPr>
              <a:t>Problems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Search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6" action="ppaction://hlinksldjump"/>
              </a:rPr>
              <a:t>Generalities</a:t>
            </a:r>
            <a:endParaRPr sz="1100">
              <a:latin typeface="Arial"/>
              <a:cs typeface="Arial"/>
            </a:endParaRPr>
          </a:p>
          <a:p>
            <a:pPr marL="200655" marR="1045184" indent="-163191">
              <a:lnSpc>
                <a:spcPct val="102600"/>
              </a:lnSpc>
              <a:spcBef>
                <a:spcPts val="900"/>
              </a:spcBef>
            </a:pPr>
            <a:r>
              <a:rPr sz="1100" spc="-10" dirty="0">
                <a:latin typeface="Arial"/>
                <a:cs typeface="Arial"/>
                <a:hlinkClick r:id="rId17" action="ppaction://hlinksldjump"/>
              </a:rPr>
              <a:t>Uninformed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dirty="0">
                <a:latin typeface="Arial"/>
                <a:cs typeface="Arial"/>
                <a:hlinkClick r:id="rId17" action="ppaction://hlinksldjump"/>
              </a:rPr>
              <a:t>Search</a:t>
            </a:r>
            <a:r>
              <a:rPr sz="1100" spc="-20" dirty="0">
                <a:latin typeface="Arial"/>
                <a:cs typeface="Arial"/>
                <a:hlinkClick r:id="rId17" action="ppaction://hlinksldjump"/>
              </a:rPr>
              <a:t> </a:t>
            </a:r>
            <a:r>
              <a:rPr sz="1100" spc="-10" dirty="0">
                <a:latin typeface="Arial"/>
                <a:cs typeface="Arial"/>
                <a:hlinkClick r:id="rId17" action="ppaction://hlinksldjump"/>
              </a:rPr>
              <a:t>Strategies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Breadth-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First</a:t>
            </a:r>
            <a:r>
              <a:rPr sz="1100" spc="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8" action="ppaction://hlinksldjump"/>
              </a:rPr>
              <a:t>Search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Uniform-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cost</a:t>
            </a:r>
            <a:r>
              <a:rPr sz="1100" spc="-2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19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0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First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0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>
              <a:spcBef>
                <a:spcPts val="35"/>
              </a:spcBef>
            </a:pP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Depth-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Limited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Search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&amp;</a:t>
            </a:r>
            <a:r>
              <a:rPr sz="1100" spc="-35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Iterative</a:t>
            </a:r>
            <a:r>
              <a:rPr sz="1100" spc="-4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1" action="ppaction://hlinksldjump"/>
              </a:rPr>
              <a:t>Deepening</a:t>
            </a:r>
            <a:endParaRPr sz="1100">
              <a:latin typeface="Arial"/>
              <a:cs typeface="Arial"/>
            </a:endParaRPr>
          </a:p>
          <a:p>
            <a:pPr marL="200655" marR="1214725" indent="-163191">
              <a:lnSpc>
                <a:spcPct val="102699"/>
              </a:lnSpc>
              <a:spcBef>
                <a:spcPts val="900"/>
              </a:spcBef>
            </a:pP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Informed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Search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2" action="ppaction://hlinksldjump"/>
              </a:rPr>
              <a:t>Strategies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Greedy</a:t>
            </a:r>
            <a:r>
              <a:rPr sz="1100" spc="-45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3" action="ppaction://hlinksldjump"/>
              </a:rPr>
              <a:t>Search</a:t>
            </a:r>
            <a:endParaRPr sz="1100">
              <a:latin typeface="Arial"/>
              <a:cs typeface="Arial"/>
            </a:endParaRPr>
          </a:p>
          <a:p>
            <a:pPr marL="200655" marR="1555711">
              <a:lnSpc>
                <a:spcPct val="102600"/>
              </a:lnSpc>
            </a:pPr>
            <a:r>
              <a:rPr sz="1100" i="1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A</a:t>
            </a:r>
            <a:r>
              <a:rPr sz="1200" i="1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∗</a:t>
            </a:r>
            <a:r>
              <a:rPr sz="1200" i="1" spc="-22" baseline="27777" dirty="0">
                <a:solidFill>
                  <a:srgbClr val="CCCCCC"/>
                </a:solidFill>
                <a:latin typeface="Meiryo UI"/>
                <a:cs typeface="Meiryo UI"/>
                <a:hlinkClick r:id="rId2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4" action="ppaction://hlinksldjump"/>
              </a:rPr>
              <a:t>Search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Heuristic</a:t>
            </a:r>
            <a:r>
              <a:rPr sz="1100" spc="-55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Arial"/>
                <a:cs typeface="Arial"/>
                <a:hlinkClick r:id="rId25" action="ppaction://hlinksldjump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5715632" y="3344092"/>
            <a:ext cx="355526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099">
              <a:spcBef>
                <a:spcPts val="70"/>
              </a:spcBef>
            </a:pPr>
            <a:r>
              <a:rPr spc="-10" dirty="0"/>
              <a:t>37</a:t>
            </a:r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96</a:t>
            </a: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completeness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always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one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complexity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complexity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memory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optimality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complexity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measured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E5E5F1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9E6F2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9E6F2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9E6F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complexity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many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steps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complexity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memory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optimality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complexity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measured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E5E5F1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9E6F2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9E6F2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9E6F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C7C7F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complexity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3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how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much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memory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is</a:t>
            </a:r>
            <a:r>
              <a:rPr sz="10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optimality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complexity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measured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E5E5F1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9E6F2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9E6F2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9E6F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optimality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5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does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it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always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find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complexity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measured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E5E5F1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9E6F2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9E6F2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9E6F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and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C7C7D2"/>
                </a:solidFill>
                <a:latin typeface="Arial"/>
                <a:cs typeface="Arial"/>
              </a:rPr>
              <a:t>complexity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are</a:t>
            </a:r>
            <a:r>
              <a:rPr sz="1100" spc="-3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measured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in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C7C7D2"/>
                </a:solidFill>
                <a:latin typeface="Arial"/>
                <a:cs typeface="Arial"/>
              </a:rPr>
              <a:t>terms</a:t>
            </a:r>
            <a:r>
              <a:rPr sz="1100" spc="-2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5E5F1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E5E5F7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E5F1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E5E5F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E5E5F1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E5E5F1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E5E5F1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E6E6F5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E6E6F5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E6E6F5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9E6F2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9E6F2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9E6F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9E6F2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9E6F2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9E6F2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9E6F2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9E6F2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9E6F2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77" y="45566"/>
            <a:ext cx="551410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099">
              <a:spcBef>
                <a:spcPts val="135"/>
              </a:spcBef>
            </a:pPr>
            <a:r>
              <a:rPr dirty="0"/>
              <a:t>Evaluating</a:t>
            </a:r>
            <a:r>
              <a:rPr spc="90" dirty="0"/>
              <a:t> </a:t>
            </a:r>
            <a:r>
              <a:rPr dirty="0"/>
              <a:t>Search</a:t>
            </a:r>
            <a:r>
              <a:rPr spc="9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" y="432094"/>
            <a:ext cx="4400550" cy="3024505"/>
            <a:chOff x="129196" y="432091"/>
            <a:chExt cx="4400550" cy="3024505"/>
          </a:xfrm>
        </p:grpSpPr>
        <p:sp>
          <p:nvSpPr>
            <p:cNvPr id="4" name="object 4"/>
            <p:cNvSpPr/>
            <p:nvPr/>
          </p:nvSpPr>
          <p:spPr>
            <a:xfrm>
              <a:off x="129196" y="432091"/>
              <a:ext cx="4349750" cy="82550"/>
            </a:xfrm>
            <a:custGeom>
              <a:avLst/>
              <a:gdLst/>
              <a:ahLst/>
              <a:cxnLst/>
              <a:rect l="l" t="t" r="r" b="b"/>
              <a:pathLst>
                <a:path w="4349750" h="82550">
                  <a:moveTo>
                    <a:pt x="429885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4349657" y="82384"/>
                  </a:lnTo>
                  <a:lnTo>
                    <a:pt x="4349657" y="50800"/>
                  </a:lnTo>
                  <a:lnTo>
                    <a:pt x="4345648" y="31075"/>
                  </a:lnTo>
                  <a:lnTo>
                    <a:pt x="4334734" y="14922"/>
                  </a:lnTo>
                  <a:lnTo>
                    <a:pt x="4318581" y="4008"/>
                  </a:lnTo>
                  <a:lnTo>
                    <a:pt x="4298856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353" y="3443185"/>
              <a:ext cx="114301" cy="1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853" y="482650"/>
              <a:ext cx="50800" cy="2973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196" y="476480"/>
              <a:ext cx="4349750" cy="2980055"/>
            </a:xfrm>
            <a:custGeom>
              <a:avLst/>
              <a:gdLst/>
              <a:ahLst/>
              <a:cxnLst/>
              <a:rect l="l" t="t" r="r" b="b"/>
              <a:pathLst>
                <a:path w="4349750" h="2980054">
                  <a:moveTo>
                    <a:pt x="4349657" y="0"/>
                  </a:moveTo>
                  <a:lnTo>
                    <a:pt x="0" y="0"/>
                  </a:lnTo>
                  <a:lnTo>
                    <a:pt x="0" y="2979520"/>
                  </a:lnTo>
                  <a:lnTo>
                    <a:pt x="4349657" y="2979520"/>
                  </a:lnTo>
                  <a:lnTo>
                    <a:pt x="4349657" y="0"/>
                  </a:lnTo>
                  <a:close/>
                </a:path>
              </a:pathLst>
            </a:custGeom>
            <a:solidFill>
              <a:srgbClr val="EAE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8853" y="520717"/>
              <a:ext cx="0" cy="2935605"/>
            </a:xfrm>
            <a:custGeom>
              <a:avLst/>
              <a:gdLst/>
              <a:ahLst/>
              <a:cxnLst/>
              <a:rect l="l" t="t" r="r" b="b"/>
              <a:pathLst>
                <a:path h="2935604">
                  <a:moveTo>
                    <a:pt x="0" y="293528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853" y="508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8853" y="495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8853" y="4826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010" y="524383"/>
              <a:ext cx="76809" cy="768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034" y="716457"/>
              <a:ext cx="61874" cy="61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034" y="868286"/>
              <a:ext cx="61874" cy="61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34" y="1020114"/>
              <a:ext cx="61874" cy="61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034" y="1171943"/>
              <a:ext cx="61874" cy="618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010" y="1346797"/>
              <a:ext cx="76809" cy="768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" y="1538871"/>
              <a:ext cx="61874" cy="61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034" y="1690700"/>
              <a:ext cx="61874" cy="618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34" y="1842528"/>
              <a:ext cx="61874" cy="618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1369" y="427392"/>
            <a:ext cx="3587115" cy="167520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52" marR="30479" indent="-277488">
              <a:lnSpc>
                <a:spcPct val="106400"/>
              </a:lnSpc>
              <a:spcBef>
                <a:spcPts val="200"/>
              </a:spcBef>
            </a:pPr>
            <a:r>
              <a:rPr sz="1100" dirty="0">
                <a:latin typeface="Arial"/>
                <a:cs typeface="Arial"/>
              </a:rPr>
              <a:t>Strategies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evaluated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dimensions: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completeness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0" dirty="0">
                <a:latin typeface="Arial"/>
                <a:cs typeface="Arial"/>
              </a:rPr>
              <a:t> always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sz="1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14952" marR="39940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10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complexity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much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needed? </a:t>
            </a:r>
            <a:r>
              <a:rPr sz="1000" dirty="0">
                <a:solidFill>
                  <a:srgbClr val="0000FF"/>
                </a:solidFill>
                <a:latin typeface="Arial"/>
                <a:cs typeface="Arial"/>
              </a:rPr>
              <a:t>optimality</a:t>
            </a:r>
            <a:r>
              <a:rPr sz="1000" dirty="0">
                <a:latin typeface="Arial"/>
                <a:cs typeface="Arial"/>
              </a:rPr>
              <a:t>: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does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always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least-cost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solution?</a:t>
            </a:r>
            <a:endParaRPr sz="1000">
              <a:latin typeface="Arial"/>
              <a:cs typeface="Arial"/>
            </a:endParaRPr>
          </a:p>
          <a:p>
            <a:pPr marL="38099"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measured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14952" marR="610855">
              <a:spcBef>
                <a:spcPts val="175"/>
              </a:spcBef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maximum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branching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factor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search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tree </a:t>
            </a: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depth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least-cost</a:t>
            </a:r>
            <a:r>
              <a:rPr sz="1000" spc="-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C7C7D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314952">
              <a:lnSpc>
                <a:spcPts val="1190"/>
              </a:lnSpc>
            </a:pPr>
            <a:r>
              <a:rPr sz="1000" dirty="0">
                <a:solidFill>
                  <a:srgbClr val="C7C7F8"/>
                </a:solidFill>
                <a:latin typeface="Arial"/>
                <a:cs typeface="Arial"/>
              </a:rPr>
              <a:t>m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:</a:t>
            </a:r>
            <a:r>
              <a:rPr sz="1000" spc="4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maximum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depth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of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the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state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space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(may</a:t>
            </a:r>
            <a:r>
              <a:rPr sz="1000" spc="-20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C7C7D2"/>
                </a:solidFill>
                <a:latin typeface="Arial"/>
                <a:cs typeface="Arial"/>
              </a:rPr>
              <a:t>be</a:t>
            </a:r>
            <a:r>
              <a:rPr sz="1000" spc="-15" dirty="0">
                <a:solidFill>
                  <a:srgbClr val="C7C7D2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C7C7D2"/>
                </a:solidFill>
                <a:latin typeface="Tahoma"/>
                <a:cs typeface="Tahoma"/>
              </a:rPr>
              <a:t>+</a:t>
            </a:r>
            <a:r>
              <a:rPr sz="1000" i="1" spc="-25" dirty="0">
                <a:solidFill>
                  <a:srgbClr val="C7C7D2"/>
                </a:solidFill>
                <a:latin typeface="Meiryo UI"/>
                <a:cs typeface="Meiryo UI"/>
              </a:rPr>
              <a:t>∞</a:t>
            </a:r>
            <a:r>
              <a:rPr sz="1000" spc="-25" dirty="0">
                <a:solidFill>
                  <a:srgbClr val="C7C7D2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41909">
              <a:lnSpc>
                <a:spcPts val="1200"/>
              </a:lnSpc>
            </a:pPr>
            <a:r>
              <a:rPr sz="1000" dirty="0">
                <a:solidFill>
                  <a:srgbClr val="CFCFED"/>
                </a:solidFill>
                <a:latin typeface="Tahoma"/>
                <a:cs typeface="Tahoma"/>
              </a:rPr>
              <a:t>=</a:t>
            </a:r>
            <a:r>
              <a:rPr sz="1000" i="1" dirty="0">
                <a:solidFill>
                  <a:srgbClr val="CFCFED"/>
                </a:solidFill>
                <a:latin typeface="Meiryo UI"/>
                <a:cs typeface="Meiryo UI"/>
              </a:rPr>
              <a:t>⇒</a:t>
            </a:r>
            <a:r>
              <a:rPr sz="1000" i="1" spc="225" dirty="0">
                <a:solidFill>
                  <a:srgbClr val="CFCFED"/>
                </a:solidFill>
                <a:latin typeface="Meiryo UI"/>
                <a:cs typeface="Meiryo UI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#</a:t>
            </a:r>
            <a:r>
              <a:rPr sz="1000" spc="1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nodes:</a:t>
            </a:r>
            <a:r>
              <a:rPr sz="1000" spc="8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Arial"/>
                <a:cs typeface="Arial"/>
              </a:rPr>
              <a:t>1</a:t>
            </a:r>
            <a:r>
              <a:rPr sz="1000" spc="-5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00" i="1" spc="-20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baseline="27777" dirty="0">
                <a:solidFill>
                  <a:srgbClr val="E5CDD7"/>
                </a:solidFill>
                <a:latin typeface="Arial"/>
                <a:cs typeface="Arial"/>
              </a:rPr>
              <a:t>2</a:t>
            </a:r>
            <a:r>
              <a:rPr sz="1050" spc="12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spc="-95" dirty="0">
                <a:solidFill>
                  <a:srgbClr val="E5CDD7"/>
                </a:solidFill>
                <a:latin typeface="Verdana"/>
                <a:cs typeface="Verdana"/>
              </a:rPr>
              <a:t>...</a:t>
            </a:r>
            <a:r>
              <a:rPr sz="1000" i="1" spc="-120" dirty="0">
                <a:solidFill>
                  <a:srgbClr val="E5CDD7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+</a:t>
            </a:r>
            <a:r>
              <a:rPr sz="1000" spc="-8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247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=</a:t>
            </a:r>
            <a:r>
              <a:rPr sz="1000" spc="-20" dirty="0">
                <a:solidFill>
                  <a:srgbClr val="E5CDD7"/>
                </a:solidFill>
                <a:latin typeface="Tahoma"/>
                <a:cs typeface="Tahoma"/>
              </a:rPr>
              <a:t> 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E5CDD7"/>
                </a:solidFill>
                <a:latin typeface="Tahoma"/>
                <a:cs typeface="Tahoma"/>
              </a:rPr>
              <a:t>(</a:t>
            </a:r>
            <a:r>
              <a:rPr sz="1000" i="1" dirty="0">
                <a:solidFill>
                  <a:srgbClr val="E5CDD7"/>
                </a:solidFill>
                <a:latin typeface="Arial"/>
                <a:cs typeface="Arial"/>
              </a:rPr>
              <a:t>b</a:t>
            </a:r>
            <a:r>
              <a:rPr sz="1050" i="1" baseline="27777" dirty="0">
                <a:solidFill>
                  <a:srgbClr val="E5CDD7"/>
                </a:solidFill>
                <a:latin typeface="Arial"/>
                <a:cs typeface="Arial"/>
              </a:rPr>
              <a:t>m</a:t>
            </a:r>
            <a:r>
              <a:rPr sz="1050" i="1" spc="-195" baseline="27777" dirty="0">
                <a:solidFill>
                  <a:srgbClr val="E5CDD7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E5CDD7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4377" y="2186791"/>
            <a:ext cx="2124054" cy="10906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06514" y="3344092"/>
            <a:ext cx="240665" cy="1013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spcBef>
                <a:spcPts val="70"/>
              </a:spcBef>
            </a:pPr>
            <a:r>
              <a:rPr sz="600" spc="-10" dirty="0">
                <a:solidFill>
                  <a:srgbClr val="8E0000"/>
                </a:solidFill>
                <a:latin typeface="Arial"/>
                <a:cs typeface="Arial"/>
              </a:rPr>
              <a:t>38</a:t>
            </a:r>
            <a:r>
              <a:rPr sz="600" spc="-70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E0000"/>
                </a:solidFill>
                <a:latin typeface="Arial"/>
                <a:cs typeface="Arial"/>
              </a:rPr>
              <a:t>/</a:t>
            </a:r>
            <a:r>
              <a:rPr sz="600" spc="-65" dirty="0">
                <a:solidFill>
                  <a:srgbClr val="8E0000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"/>
                <a:cs typeface="Arial"/>
              </a:rPr>
              <a:t>96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14646" y="3377067"/>
            <a:ext cx="1583690" cy="846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(</a:t>
            </a:r>
            <a:r>
              <a:rPr sz="450" i="1" spc="-25" dirty="0">
                <a:solidFill>
                  <a:srgbClr val="9300D3"/>
                </a:solidFill>
                <a:latin typeface="Arial"/>
                <a:cs typeface="Arial"/>
              </a:rPr>
              <a:t>O</a:t>
            </a:r>
            <a:r>
              <a:rPr sz="450" spc="-25" dirty="0">
                <a:solidFill>
                  <a:srgbClr val="9300D3"/>
                </a:solidFill>
                <a:latin typeface="Arial"/>
                <a:cs typeface="Arial"/>
              </a:rPr>
              <a:t>c</a:t>
            </a:r>
            <a:r>
              <a:rPr sz="450" spc="229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D.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Klein,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30" dirty="0">
                <a:solidFill>
                  <a:srgbClr val="9300D3"/>
                </a:solidFill>
                <a:latin typeface="Arial"/>
                <a:cs typeface="Arial"/>
              </a:rPr>
              <a:t>P.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Abbeel,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Levine,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S.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Russell,</a:t>
            </a:r>
            <a:r>
              <a:rPr sz="450" spc="25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dirty="0">
                <a:solidFill>
                  <a:srgbClr val="9300D3"/>
                </a:solidFill>
                <a:latin typeface="Arial"/>
                <a:cs typeface="Arial"/>
              </a:rPr>
              <a:t>U.</a:t>
            </a:r>
            <a:r>
              <a:rPr sz="450" spc="30" dirty="0">
                <a:solidFill>
                  <a:srgbClr val="9300D3"/>
                </a:solidFill>
                <a:latin typeface="Arial"/>
                <a:cs typeface="Arial"/>
              </a:rPr>
              <a:t> </a:t>
            </a:r>
            <a:r>
              <a:rPr sz="450" spc="-10" dirty="0">
                <a:solidFill>
                  <a:srgbClr val="9300D3"/>
                </a:solidFill>
                <a:latin typeface="Arial"/>
                <a:cs typeface="Arial"/>
              </a:rPr>
              <a:t>Berkeley)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29340</Words>
  <Application>Microsoft Office PowerPoint</Application>
  <PresentationFormat>Custom</PresentationFormat>
  <Paragraphs>3182</Paragraphs>
  <Slides>300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300</vt:i4>
      </vt:variant>
    </vt:vector>
  </HeadingPairs>
  <TitlesOfParts>
    <vt:vector size="308" baseType="lpstr">
      <vt:lpstr>Meiryo UI</vt:lpstr>
      <vt:lpstr>Arial</vt:lpstr>
      <vt:lpstr>Corbel</vt:lpstr>
      <vt:lpstr>Tahoma</vt:lpstr>
      <vt:lpstr>Times New Roman</vt:lpstr>
      <vt:lpstr>Trebuchet MS</vt:lpstr>
      <vt:lpstr>Verdana</vt:lpstr>
      <vt:lpstr>Office Theme</vt:lpstr>
      <vt:lpstr>Principles of Artificial Intelligence</vt:lpstr>
      <vt:lpstr>Outline</vt:lpstr>
      <vt:lpstr>Outline</vt:lpstr>
      <vt:lpstr>Problem Solving as Search</vt:lpstr>
      <vt:lpstr>Problem Solving as Search</vt:lpstr>
      <vt:lpstr>Problem Solving as Search</vt:lpstr>
      <vt:lpstr>Problem Solving as Search</vt:lpstr>
      <vt:lpstr>Problem Solving as Search</vt:lpstr>
      <vt:lpstr>Problem Solving as Search</vt:lpstr>
      <vt:lpstr>Problem Solving as Search</vt:lpstr>
      <vt:lpstr>Problem Solving as Search: Example</vt:lpstr>
      <vt:lpstr>Problem Solving as Search: Example</vt:lpstr>
      <vt:lpstr>Problem Solving as Search: Example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Problem Solving as Search [cont.]</vt:lpstr>
      <vt:lpstr>PowerPoint Presentation</vt:lpstr>
      <vt:lpstr>PowerPoint Presentation</vt:lpstr>
      <vt:lpstr>Well-defined problems and solutions</vt:lpstr>
      <vt:lpstr>Well-defined problems and solutions</vt:lpstr>
      <vt:lpstr>Well-defined problems and solutions</vt:lpstr>
      <vt:lpstr>Well-defined problems and solutions</vt:lpstr>
      <vt:lpstr>Well-defined problems and solutions</vt:lpstr>
      <vt:lpstr>Well-defined problems and solutions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Example: Path finding for a Delivery Robot</vt:lpstr>
      <vt:lpstr>Example: Path finding for a Delivery Robot</vt:lpstr>
      <vt:lpstr>Example: Path finding for a Delivery Robot</vt:lpstr>
      <vt:lpstr>Example: Path finding for a Delivery Robot</vt:lpstr>
      <vt:lpstr>Example: Path finding for a Delivery Robot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Well-defined problems and solutions [cont.]</vt:lpstr>
      <vt:lpstr>Outline</vt:lpstr>
      <vt:lpstr>Toy Example: Simple Vacuum Cleaner</vt:lpstr>
      <vt:lpstr>Toy Example: The 8-Puzzle</vt:lpstr>
      <vt:lpstr>Toy Example: The 8-Puzzle [cont.]</vt:lpstr>
      <vt:lpstr>Toy Example: 8-Queens Problem</vt:lpstr>
      <vt:lpstr>Toy Example: 8-Queens Problem</vt:lpstr>
      <vt:lpstr>Toy Example: 8-Queens Problem (incremental)</vt:lpstr>
      <vt:lpstr>Real-World Example: Robotic Assembly</vt:lpstr>
      <vt:lpstr>Other Real-World Examples</vt:lpstr>
      <vt:lpstr>Outline</vt:lpstr>
      <vt:lpstr>Searching for Solutions</vt:lpstr>
      <vt:lpstr>Tree Search Algorithms</vt:lpstr>
      <vt:lpstr>PowerPoint Presentation</vt:lpstr>
      <vt:lpstr>PowerPoint Presentation</vt:lpstr>
      <vt:lpstr>Tree-Search Example: Trip from Arad to Bucharest</vt:lpstr>
      <vt:lpstr>Tree-Search Example: Trip from Arad to Bucharest</vt:lpstr>
      <vt:lpstr>Tree-Search Example: Trip from Arad to Bucharest</vt:lpstr>
      <vt:lpstr>Tree-Search Example: Trip from Arad to Bucharest</vt:lpstr>
      <vt:lpstr>Tree-Search Example: Trip from Arad to Bucharest</vt:lpstr>
      <vt:lpstr>Tree-Search Example: Trip from Arad to Bucharest</vt:lpstr>
      <vt:lpstr>Repeated states &amp; Redundant Paths</vt:lpstr>
      <vt:lpstr>Repeated states &amp; Redundant Paths</vt:lpstr>
      <vt:lpstr>Repeated states &amp; Redundant Paths</vt:lpstr>
      <vt:lpstr>Repeated states &amp; Redundant Paths</vt:lpstr>
      <vt:lpstr>Repeated states &amp; Redundant Paths</vt:lpstr>
      <vt:lpstr>Repeated states &amp; Redundant Paths</vt:lpstr>
      <vt:lpstr>Repeated states &amp; Redundant Paths</vt:lpstr>
      <vt:lpstr>Graph Search Algorithms</vt:lpstr>
      <vt:lpstr>Graph Search Algorithms: Example</vt:lpstr>
      <vt:lpstr>Graph Search Algorithms: Example</vt:lpstr>
      <vt:lpstr>Implementation: States vs. Nodes</vt:lpstr>
      <vt:lpstr>Implementation: States vs. Nodes</vt:lpstr>
      <vt:lpstr>Implementation: States vs. Nodes</vt:lpstr>
      <vt:lpstr>Implementation: Frontier and Explored</vt:lpstr>
      <vt:lpstr>Implementation: Frontier and Explored</vt:lpstr>
      <vt:lpstr>Implementation: Frontier and Explored</vt:lpstr>
      <vt:lpstr>Implementation: Frontier and Explored</vt:lpstr>
      <vt:lpstr>Implementation: Frontier and Explored</vt:lpstr>
      <vt:lpstr>Implementation: Frontier and Explored</vt:lpstr>
      <vt:lpstr>Implementation: Frontier and Explored</vt:lpstr>
      <vt:lpstr>Uninformed vs. Informed Search Strategies</vt:lpstr>
      <vt:lpstr>Uninformed vs. Informed Search Strategies</vt:lpstr>
      <vt:lpstr>Uninformed vs. Informed Search Strategies</vt:lpstr>
      <vt:lpstr>Outline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Evaluating Search Strategies</vt:lpstr>
      <vt:lpstr>Uninformed Search Strategies</vt:lpstr>
      <vt:lpstr>Outline</vt:lpstr>
      <vt:lpstr>Breadth-First Search Strategy (BFS)</vt:lpstr>
      <vt:lpstr>Breadth-First Search Strategy (BFS)</vt:lpstr>
      <vt:lpstr>Breadth-First Search Strategy (BFS)</vt:lpstr>
      <vt:lpstr>Breadth-First Search Strategy (BFS)</vt:lpstr>
      <vt:lpstr>Breadth-First Search Strategy (BFS)</vt:lpstr>
      <vt:lpstr>Breadth-First Search Strategy (BFS)</vt:lpstr>
      <vt:lpstr>Breadth-First Search Strategy (BFS)</vt:lpstr>
      <vt:lpstr>Breadth-First Search Strategy (BFS) [cont.]</vt:lpstr>
      <vt:lpstr>Breadth-First Search: Tiers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Properties</vt:lpstr>
      <vt:lpstr>Breadth-First Search (BFS): Time and Memory</vt:lpstr>
      <vt:lpstr>Outline</vt:lpstr>
      <vt:lpstr>Uniform-Cost Search Strategy (UCS)</vt:lpstr>
      <vt:lpstr>Uniform-Cost Search Strategy (UCS)</vt:lpstr>
      <vt:lpstr>Uniform-Cost Search Strategy (UCS)</vt:lpstr>
      <vt:lpstr>Uniform-Cost Search Strategy (UCS)</vt:lpstr>
      <vt:lpstr>Uniform-Cost Search Strategy (UCS)</vt:lpstr>
      <vt:lpstr>Uniform-Cost Search Strategy (UCS)</vt:lpstr>
      <vt:lpstr>Uniform-Cost Search Strategy (UCS)</vt:lpstr>
      <vt:lpstr>Uniform-Cost Search Strategy (UCS) [cont.]</vt:lpstr>
      <vt:lpstr>PowerPoint Presentation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Uniform-Cost Search (UCS): Properties</vt:lpstr>
      <vt:lpstr>Outline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 Strategy (DFS)</vt:lpstr>
      <vt:lpstr>Depth-First Search</vt:lpstr>
      <vt:lpstr>PowerPoint Presentation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Depth-First Search (DFS): Properties</vt:lpstr>
      <vt:lpstr>A Variant of DFS: Backtracking Search</vt:lpstr>
      <vt:lpstr>A Variant of DFS: Backtracking Search</vt:lpstr>
      <vt:lpstr>Outline</vt:lpstr>
      <vt:lpstr>Depth-Limited Search (DLS) Strategy</vt:lpstr>
      <vt:lpstr>Depth-Limited Search (DLS) Strategy</vt:lpstr>
      <vt:lpstr>Depth-Limited Search (DLS) Strategy</vt:lpstr>
      <vt:lpstr>Depth-Limited Search (DLS) Strategy</vt:lpstr>
      <vt:lpstr>Depth-Limited Search (DLS) Strategy</vt:lpstr>
      <vt:lpstr>Depth-Limited Search (DLS) Strategy</vt:lpstr>
      <vt:lpstr>Depth-Limited Search (DLS) Strategy</vt:lpstr>
      <vt:lpstr>PowerPoint Presentation</vt:lpstr>
      <vt:lpstr>Iterative-Deepening Search Strategy (IDS)</vt:lpstr>
      <vt:lpstr>Iterative-Deepening Search Strategy (IDS)</vt:lpstr>
      <vt:lpstr>Iterative-Deepening Search Strategy (IDS)</vt:lpstr>
      <vt:lpstr>Iterative-Deepening Search Strategy (IDS)</vt:lpstr>
      <vt:lpstr>Iterative-Deepening Search Strategy (IDS)</vt:lpstr>
      <vt:lpstr>Iterative-Deepening Search Strategy (IDS)</vt:lpstr>
      <vt:lpstr>Iterative-Deepening Search Strategy (IDS)</vt:lpstr>
      <vt:lpstr>Iterative-Deepening Search Strategy (IDS)</vt:lpstr>
      <vt:lpstr>PowerPoint Presentation</vt:lpstr>
      <vt:lpstr>PowerPoint Presentation</vt:lpstr>
      <vt:lpstr>PowerPoint Presentation</vt:lpstr>
      <vt:lpstr>PowerPoint Presentation</vt:lpstr>
      <vt:lpstr>Iterative-Deepening Search Strategy (IDS) [cont.]</vt:lpstr>
      <vt:lpstr>Iterative-Deepening Search Strategy (IDS) [cont.]</vt:lpstr>
      <vt:lpstr>Iterative-Deepening Search Strategy (IDS) [cont.]</vt:lpstr>
      <vt:lpstr>Iterative-Deepening Search Strategy (IDS) [cont.]</vt:lpstr>
      <vt:lpstr>Iterative-Deepening Search Strategy (IDS) [cont.]</vt:lpstr>
      <vt:lpstr>Iterative-Deepening Search Strategy (IDS) [cont.]</vt:lpstr>
      <vt:lpstr>Iterative-Deepening Search Strategy (IDS) [cont.]</vt:lpstr>
      <vt:lpstr>Bidirectional Search [hints]</vt:lpstr>
      <vt:lpstr>Uninformed Search Strategies: Comparison</vt:lpstr>
      <vt:lpstr>Outline</vt:lpstr>
      <vt:lpstr>Informed Search Strategies</vt:lpstr>
      <vt:lpstr>Heuristic search and heuristic functions</vt:lpstr>
      <vt:lpstr>Best-first Search Strategies</vt:lpstr>
      <vt:lpstr>Best-first Search Strategies</vt:lpstr>
      <vt:lpstr>Best-first Search Strategies</vt:lpstr>
      <vt:lpstr>Example: Straight-Line Distance hSLD (n)</vt:lpstr>
      <vt:lpstr>Outline</vt:lpstr>
      <vt:lpstr>Greedy Best-First Search Strategy (GBFS)</vt:lpstr>
      <vt:lpstr>Greedy Best-First Search Strategy (GBFS)</vt:lpstr>
      <vt:lpstr>Greedy Best-First Search Strategy (GBFS)</vt:lpstr>
      <vt:lpstr>Greedy Best-First Search Strategy (GBFS)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Greedy Best-First Search Strategy: Example</vt:lpstr>
      <vt:lpstr>Greedy Best-First Search: (Non-)Optimality</vt:lpstr>
      <vt:lpstr>Greedy Best-First Search: (In-)Completeness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Greedy Best-First Search (GBFS): Properties</vt:lpstr>
      <vt:lpstr>Outline</vt:lpstr>
      <vt:lpstr>A∗ Search Strategy</vt:lpstr>
      <vt:lpstr>A∗ Search Strategy</vt:lpstr>
      <vt:lpstr>A∗ Search Strategy</vt:lpstr>
      <vt:lpstr>A∗ Search Strategy</vt:lpstr>
      <vt:lpstr>A∗ Search Strategy</vt:lpstr>
      <vt:lpstr>A∗ Search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A∗ Search: Admissible and Consistent Heuristics</vt:lpstr>
      <vt:lpstr>A∗ Tree Search: Optimality</vt:lpstr>
      <vt:lpstr>A∗ Tree Search: Optimality</vt:lpstr>
      <vt:lpstr>A∗ Tree Search: Optimality</vt:lpstr>
      <vt:lpstr>A∗ Tree Search: Optimality</vt:lpstr>
      <vt:lpstr>A∗ Graph Search: Properties</vt:lpstr>
      <vt:lpstr>A∗ Graph Search: Properties</vt:lpstr>
      <vt:lpstr>A∗ Graph Search: Properties</vt:lpstr>
      <vt:lpstr>A∗ Graph Search: Properties</vt:lpstr>
      <vt:lpstr>A∗ Graph Search: Optimality</vt:lpstr>
      <vt:lpstr>A∗ Graph Search: Optimality</vt:lpstr>
      <vt:lpstr>A∗ Graph Search: Optimality</vt:lpstr>
      <vt:lpstr>UCS vs A∗ Contours</vt:lpstr>
      <vt:lpstr>UCS vs A∗ Contours</vt:lpstr>
      <vt:lpstr>A∗ Search: Completeness</vt:lpstr>
      <vt:lpstr>A∗ Search: Properties</vt:lpstr>
      <vt:lpstr>A∗ Search: Properties</vt:lpstr>
      <vt:lpstr>A∗ Search: Properties</vt:lpstr>
      <vt:lpstr>A∗ Search: Properties</vt:lpstr>
      <vt:lpstr>A∗ Search: Properties</vt:lpstr>
      <vt:lpstr>A∗ Search: Properties</vt:lpstr>
      <vt:lpstr>A∗ Search: Properties</vt:lpstr>
      <vt:lpstr>A∗ Search: Properties</vt:lpstr>
      <vt:lpstr>A∗ Search: Properties</vt:lpstr>
      <vt:lpstr>Memory-bounded Heuristic Search (hints)</vt:lpstr>
      <vt:lpstr>Outline</vt:lpstr>
      <vt:lpstr>PowerPoint Presentation</vt:lpstr>
      <vt:lpstr>Dominance of Admissible Heuristics</vt:lpstr>
      <vt:lpstr>Dominance of Admissible Heuristics</vt:lpstr>
      <vt:lpstr>Admissible Heuristics: Example</vt:lpstr>
      <vt:lpstr>Admissible Heuristics: Example</vt:lpstr>
      <vt:lpstr>Admissible Heuristics: Example</vt:lpstr>
      <vt:lpstr>Admissible Heuristics: Example</vt:lpstr>
      <vt:lpstr>Admissible Heuristics: Example</vt:lpstr>
      <vt:lpstr>Admissible Heuristics: Example</vt:lpstr>
      <vt:lpstr>Admissible Heuristics: Example</vt:lpstr>
      <vt:lpstr>Admissible Heuristics: Example</vt:lpstr>
      <vt:lpstr>Quality of Heuristics</vt:lpstr>
      <vt:lpstr>Admissible Heuristics: Example [cont.]</vt:lpstr>
      <vt:lpstr>Admissible Heuristics from Relaxed Problems</vt:lpstr>
      <vt:lpstr>Admissible Heuristics from Relaxed Problems</vt:lpstr>
      <vt:lpstr>Admissible Heuristics from Relaxed Problems</vt:lpstr>
      <vt:lpstr>Admissible Heuristics from Relaxed Problems</vt:lpstr>
      <vt:lpstr>Admissible Heuristics from Relaxed Problems</vt:lpstr>
      <vt:lpstr>Admissible Heuristics from Relaxed Problems</vt:lpstr>
      <vt:lpstr>Admissible Heuristics from Relaxed Problems</vt:lpstr>
      <vt:lpstr>Inferring Automatically Admissible Heuristics</vt:lpstr>
      <vt:lpstr>Inferring Automatically Admissible Heuristics</vt:lpstr>
      <vt:lpstr>Inferring Automatically Admissible Heuristics</vt:lpstr>
      <vt:lpstr>Inferring Automatically Admissible Heuristics</vt:lpstr>
      <vt:lpstr>Inferring Automatically Admissible Heuristics</vt:lpstr>
      <vt:lpstr>Learning Admissible Heuristics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Artificial Intelligence  Chapter 03: Problem Solving as Search</dc:title>
  <dc:creator>Roberto Sebastiani</dc:creator>
  <cp:lastModifiedBy>Tarachand Amgoth</cp:lastModifiedBy>
  <cp:revision>1</cp:revision>
  <dcterms:created xsi:type="dcterms:W3CDTF">2025-07-17T04:48:18Z</dcterms:created>
  <dcterms:modified xsi:type="dcterms:W3CDTF">2025-07-24T05:41:38Z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2025-07-17T00:00:00Z</vt:filetime>
  </property>
  <property fmtid="{D5CDD505-2E9C-101B-9397-08002B2CF9AE}" pid="5" name="PTEX.Fullbanner">
    <vt:lpwstr>This is pdfTeX, Version 3.14159265-2.6-1.40.18 (TeX Live 2017/Debian) kpathsea version 6.2.3</vt:lpwstr>
  </property>
  <property fmtid="{D5CDD505-2E9C-101B-9397-08002B2CF9AE}" pid="6" name="Producer">
    <vt:lpwstr>pdfTeX-1.40.18</vt:lpwstr>
  </property>
</Properties>
</file>